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5"/>
    <p:sldMasterId id="2147483660" r:id="rId6"/>
    <p:sldMasterId id="2147483674" r:id="rId7"/>
  </p:sldMasterIdLst>
  <p:notesMasterIdLst>
    <p:notesMasterId r:id="rId11"/>
  </p:notesMasterIdLst>
  <p:sldIdLst>
    <p:sldId id="269" r:id="rId8"/>
    <p:sldId id="271" r:id="rId9"/>
    <p:sldId id="30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5E7606-E331-4C21-F604-40EC3BAD951D}" name="Oemar, Jane (RWS NN)" initials="JO" userId="S::jane.oemar@rws.nl::7a990448-caff-45f4-a59e-3ec693d085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1EF"/>
    <a:srgbClr val="EFDEAF"/>
    <a:srgbClr val="96C5F8"/>
    <a:srgbClr val="900A90"/>
    <a:srgbClr val="D389C3"/>
    <a:srgbClr val="FC0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751" autoAdjust="0"/>
  </p:normalViewPr>
  <p:slideViewPr>
    <p:cSldViewPr snapToGrid="0" snapToObjects="1">
      <p:cViewPr varScale="1">
        <p:scale>
          <a:sx n="145" d="100"/>
          <a:sy n="145" d="100"/>
        </p:scale>
        <p:origin x="308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9372-CAE5-4F49-BBC9-6A64C257173E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6109D-DC43-4E13-A3C8-94F6969D30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35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6109D-DC43-4E13-A3C8-94F6969D30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07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dirty="0">
              <a:solidFill>
                <a:schemeClr val="tx1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6109D-DC43-4E13-A3C8-94F6969D30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8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6109D-DC43-4E13-A3C8-94F6969D30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55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ekst" descr="Bar_Top">
            <a:extLst>
              <a:ext uri="{FF2B5EF4-FFF2-40B4-BE49-F238E27FC236}">
                <a16:creationId xmlns:a16="http://schemas.microsoft.com/office/drawing/2014/main" id="{6FB88724-E17C-C940-BE25-F7268B4661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651" y="-3572"/>
            <a:ext cx="12208651" cy="1071563"/>
          </a:xfrm>
          <a:prstGeom prst="rect">
            <a:avLst/>
          </a:prstGeom>
          <a:solidFill>
            <a:srgbClr val="F9E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pic>
        <p:nvPicPr>
          <p:cNvPr id="8" name="LogoLandmacht">
            <a:extLst>
              <a:ext uri="{FF2B5EF4-FFF2-40B4-BE49-F238E27FC236}">
                <a16:creationId xmlns:a16="http://schemas.microsoft.com/office/drawing/2014/main" id="{C4023CCA-5094-AD46-A2CD-836CC7D54100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18" y="0"/>
            <a:ext cx="483111" cy="91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pKleurvlakOnder" descr="Bar_Bottom">
            <a:extLst>
              <a:ext uri="{FF2B5EF4-FFF2-40B4-BE49-F238E27FC236}">
                <a16:creationId xmlns:a16="http://schemas.microsoft.com/office/drawing/2014/main" id="{A2E0924C-E6EF-5A4E-909B-8B9B72308E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30606"/>
            <a:ext cx="12192000" cy="539751"/>
          </a:xfrm>
          <a:prstGeom prst="rect">
            <a:avLst/>
          </a:prstGeom>
          <a:solidFill>
            <a:srgbClr val="F9E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endParaRPr lang="nl-NL" altLang="nl-NL" sz="1800">
              <a:solidFill>
                <a:srgbClr val="FFFFFF"/>
              </a:solidFill>
            </a:endParaRPr>
          </a:p>
        </p:txBody>
      </p:sp>
      <p:sp>
        <p:nvSpPr>
          <p:cNvPr id="10" name="shpKleurvlakBoven">
            <a:extLst>
              <a:ext uri="{FF2B5EF4-FFF2-40B4-BE49-F238E27FC236}">
                <a16:creationId xmlns:a16="http://schemas.microsoft.com/office/drawing/2014/main" id="{83FD0164-B920-9145-B7EC-81E20A30D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85438" y="6517930"/>
            <a:ext cx="2117406" cy="3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nl-NL" altLang="nl-NL" sz="1000" dirty="0">
                <a:solidFill>
                  <a:srgbClr val="000000"/>
                </a:solidFill>
              </a:rPr>
              <a:t>Rijkswaterstaat – Vitale Assets</a:t>
            </a:r>
          </a:p>
        </p:txBody>
      </p:sp>
    </p:spTree>
    <p:extLst>
      <p:ext uri="{BB962C8B-B14F-4D97-AF65-F5344CB8AC3E}">
        <p14:creationId xmlns:p14="http://schemas.microsoft.com/office/powerpoint/2010/main" val="9462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DDFE-04A7-C44A-A5F9-89E741DAE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032B95-5258-2F48-B9B7-0BB2D2AC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26417BA-EC33-1C4E-A8EA-F6D90A71A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5D5DF3E-EBE8-C14A-A5CD-5FBB401F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B33CD5-7686-CA4E-88C0-BEA540E8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39BFF6-89CC-1443-84AC-BC442FA66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518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142C8-5A5F-D040-9A24-DF7C709E4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A83C773-77C2-4C4A-99F0-0FD4B486B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2B2094-FFF1-A542-92C9-A08E0DC29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A1EC6F-CFAD-D24C-B642-654E13701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8A40E8-CAEC-4F43-80C9-F67F4501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ECA87B3-A0AF-9E46-B976-54FC7862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14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398B6-05AE-B841-9A7F-96217413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B5E497-6AB1-7B44-B1B4-27B3369D9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5D8893-1264-CE4F-8AB3-5519CB43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3FC0DE-D8F2-CA45-8DCE-06812E2A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112094-6195-B843-9A2F-F3BD6F12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407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C35CF8-1B5A-554F-9CB3-1A73B8BF4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26D3CB-06D6-F643-9544-9A056C583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37ACE4-0E52-8C4B-812A-7D0634BA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1588AE-D29C-1340-AA25-52BB390C9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879C11-92B8-C44F-B2F2-146C24BB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422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8B8BC1-5CFE-2842-827D-BFD2AFB09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FF7288-CE63-A645-8110-9A5AED8C8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85D9B8-6274-274A-B345-7BE3744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40F4C1-EFD8-0F43-8A85-D9608A11D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233331-38E4-E448-8E6D-866A9753A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5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54087-EBE0-9C44-B0A9-9C209942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16AD90-5357-E64E-9028-DE1EFE00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70A21E-872A-AC47-8E33-0229D34B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99166F-2DFF-F049-B363-662A23B6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105186-46A8-A145-901D-3238687F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239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E9473-30BB-F04A-AF94-DE0AC549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32985E0-33E1-BD44-BBE0-4917FC6D5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240B03-B8DE-7F41-81A3-D17DE802F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C32687-0D0E-4849-B7AE-81C1B2F3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4D780E-2AD3-E040-9044-0669FAB0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63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4B084-974F-6049-85C4-99FE9BD2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A5A75-CDFF-7546-97B1-2D8DD1D1E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8F3CD9-37AC-4D40-A9F3-C230CA94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081076-21AB-8748-A5AC-A1974157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93BD2C-D0C2-5D46-88F9-0C150CDD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B57343-D85C-8848-8FDB-B13D42930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707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060CE-6D40-5745-A3C2-D1D41059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190EB6-AEA0-8349-99DD-E63C8B66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182498-DE70-2045-8F82-8DBE6FBFD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4E65A1-1C9F-514C-B12B-ACD8547E8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48FA9A2-8C73-4740-8059-CFF1917BA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17CD77-EDE7-FF4C-BC58-DF1E5B111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D89FCAE-343D-F949-B666-DA54F919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746985C-C239-5F4E-9970-3241D94D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762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2CB752-D151-8144-A063-DEC34670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E7CEBF-A96A-4B49-B914-EEA963FB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60211C-9DA6-B04D-95A5-A4037A28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0B1F17-1826-D54E-AFA2-2E6C526B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95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48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E4C204-23CE-EA4F-978B-CD85AE431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17F31F-A5E9-1F4F-A51D-DF5A4C6B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29BE45-F993-284C-B9E4-DF750FB8D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767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D98F5B-43F4-7F42-AA11-ED5A017A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1EE391-8FF3-BE4B-82F6-FB24B34E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77DCA86-8377-414C-AD46-07BF992C0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363EF7-7094-8344-B89B-A6F5BB2D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7057CB-CA38-5F4F-8C80-6C0677D7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2F3474-B7A7-DA40-AF96-5A0A3D9D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60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E6EC3-1981-704A-BC8D-AA53427A0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7EFFAA4-A0BD-4248-9430-B1C5F1A226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136A12-9033-D340-9CD0-D02BF4FDD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4BF918-DCC5-AA44-AD23-D21BFCDE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9E784B-4EB0-EB4B-AD06-24CEC135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B4E593-86B1-0F41-9BF1-C2049BEC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571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E8DE1-CE66-0147-87C2-8E84733AD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13069BA-3F72-0743-BD8F-7E7CD63A5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226B80-39FC-244E-8571-74B719BA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374CDB-D6F5-1C48-9091-2B007EDF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56DF14-7319-734E-9E60-CF5B80BE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8115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6AB2C7-FDCD-AE48-8F59-ED66EDA1D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D7DCB8-0920-714A-93E4-CD5FEF948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02B334-1C6E-C048-ADEB-5D7208D4B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E0F4E3-DDC4-C44D-879F-57EB242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7DBF43-C13B-1F42-B965-4C8BB3CD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665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11018-E0D5-BF45-B124-6BD0F554E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" y="0"/>
            <a:ext cx="12192000" cy="1682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89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F1452E-61D4-2248-8677-11F4BF8179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55BAFB1C-5D11-944A-96BB-FA74D8B08F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3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AC70C0-3F62-AD40-8225-7DFC4A386A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E71B0B9D-1DF0-634C-BB24-80EFB4F29B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47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F6F61C-97D5-AA49-8399-84317D3394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2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E728E48-643E-544D-A813-C0BAB23F9F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0"/>
            <a:ext cx="12182611" cy="16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0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46638-6A02-DE4C-ACB6-765A5532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71C6D1-507E-5E4F-80EF-5AF7894FF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8FBB80-C7EF-5C40-979B-1B36DDC0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D0D26E-7E6A-A64D-8362-B0B6A0B3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2B2A30-CF0B-1843-9A2A-DA76B371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6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1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3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260D0C-1E71-C54C-BC16-D1CBE1023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C44ED47-A238-2D42-9C79-E60FB98206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20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FCF7695-4593-1943-B84E-F8C54CACB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25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27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29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505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938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7007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4025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67F8A-BA12-DA42-AD6B-E23B34300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B6DA82-A85F-944A-9FAE-4885B87B2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011059-09CD-A04A-B85D-B61BD671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E7FEB2-8E29-3844-B483-B1255753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308F4F-4E4F-6D46-933A-AC486286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2463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5409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AB1A3E9-97CB-CA43-9E2C-4CE700C68A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770F96-3C80-EF44-950D-D974353140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9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91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E2861002-9B37-3648-AC12-62C3BB3C1F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9945B71-DBE8-C64D-A8FF-A06662931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5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1817E04A-B9A8-0D44-BBB8-122507EA081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241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466592-3EDA-8A4C-9A9E-0690EAD4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9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0059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7243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0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A598-162C-D940-AB7A-B95F813F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001949-437A-0F4B-9E59-88F65CD4B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F5240D-1CBD-974A-944F-0CC48283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A93A05-C24F-5746-AA3E-545399EE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A6AB6F-B7E1-DF4E-9AB7-248576F4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926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24864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73845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875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3629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855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5983215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924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773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E8BB49C-81EE-D640-B093-EE3BB3982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90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89A82B9-7DCD-4B4C-A1E7-70EA56CC3E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4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C0F76-6406-0E47-985A-6A069992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7C9AE9-02C1-B94F-B689-574DA7C0E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959214-F25C-EB43-AC9F-61C11B878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EABE27-401A-6141-8B79-F52ECB89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901B12-6612-CD4A-A185-229EC59C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4DF984-292B-3A42-918A-B5C0A90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983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3124508-A1C5-A546-B635-25BCABA3FC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3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7CF36B-46BB-C94E-AE21-AE6C325851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0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5D1E03-358A-4F42-9089-8637ED09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83924D-35C6-B248-AB04-89F759EB9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26F2BA-4B2A-C742-BDAD-1EDCACF95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9772AA0-8E4D-9341-A2C4-B02CB1F4B2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C56C2F-E2F1-B04B-92AF-4EDC5C995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C3B7E1-7342-3D4C-9B7D-992375A2E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AB44A1-89C3-764D-AF4A-9565885D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7081784-2D0C-AE4C-B939-EA6858EC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1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B5F9-BD42-F74F-AD06-D41E4C77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C2F9BD-827E-BB4C-9507-E8C12A984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FFB3BD-2297-7E45-A005-5BEF210AF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0FEFD27-E51B-A845-8126-E3090C355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3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6D0045D-3307-414D-8060-AB52E55C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EEAB12-5492-6642-802A-22FE2317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FBE32D-1C39-7F47-8A36-128B6F88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7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image" Target="../media/image2.png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8AE4EA2-04B9-F041-B208-88F955A8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166E6C-6480-8043-B5BA-5251BF653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6CF4A-75F7-314F-BC38-A54C41061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3D34D-C048-D84E-B78C-50CD65FDC9B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895009-FE78-6E4E-A14B-A019BA622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8DEC2-E9CF-DB47-87DE-99DF395CF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B1A9-E13A-DC40-89C3-528BE8B0F5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5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CBACBD-8C93-3544-AFB7-551C722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DC28B5-9CE6-B649-AA27-872E76488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A6562-9C15-4C40-8476-430A367D4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E1E6-0001-6D4D-9D4A-8983C04FEEC1}" type="datetimeFigureOut">
              <a:rPr lang="nl-NL" smtClean="0"/>
              <a:t>27-11-2024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88E34D-46E8-B947-A7EC-160DDC07F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7A5D7D-631D-1544-A677-C67913E39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E748E-6CD1-DF45-8593-DC698EC403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43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94C5400-D7ED-1E44-BA9E-5361256F8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Verbindingslijn: gebogen 27">
            <a:extLst>
              <a:ext uri="{FF2B5EF4-FFF2-40B4-BE49-F238E27FC236}">
                <a16:creationId xmlns:a16="http://schemas.microsoft.com/office/drawing/2014/main" id="{CF6245F2-E954-CC13-DCB2-3A892E558376}"/>
              </a:ext>
            </a:extLst>
          </p:cNvPr>
          <p:cNvCxnSpPr>
            <a:cxnSpLocks/>
            <a:stCxn id="108" idx="2"/>
            <a:endCxn id="12" idx="0"/>
          </p:cNvCxnSpPr>
          <p:nvPr/>
        </p:nvCxnSpPr>
        <p:spPr>
          <a:xfrm flipH="1">
            <a:off x="3407634" y="4385055"/>
            <a:ext cx="1" cy="1690121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Verbindingslijn: gebogen 27">
            <a:extLst>
              <a:ext uri="{FF2B5EF4-FFF2-40B4-BE49-F238E27FC236}">
                <a16:creationId xmlns:a16="http://schemas.microsoft.com/office/drawing/2014/main" id="{3885A498-E4F7-7C56-15A7-12F77875F39A}"/>
              </a:ext>
            </a:extLst>
          </p:cNvPr>
          <p:cNvCxnSpPr>
            <a:cxnSpLocks/>
            <a:stCxn id="107" idx="2"/>
          </p:cNvCxnSpPr>
          <p:nvPr/>
        </p:nvCxnSpPr>
        <p:spPr>
          <a:xfrm flipH="1">
            <a:off x="8195394" y="4397675"/>
            <a:ext cx="16600" cy="1683202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Verbindingslijn: gebogen 27">
            <a:extLst>
              <a:ext uri="{FF2B5EF4-FFF2-40B4-BE49-F238E27FC236}">
                <a16:creationId xmlns:a16="http://schemas.microsoft.com/office/drawing/2014/main" id="{16C04246-C7D6-908F-E1D8-745357D13A1A}"/>
              </a:ext>
            </a:extLst>
          </p:cNvPr>
          <p:cNvCxnSpPr>
            <a:cxnSpLocks/>
            <a:stCxn id="109" idx="2"/>
            <a:endCxn id="60" idx="0"/>
          </p:cNvCxnSpPr>
          <p:nvPr/>
        </p:nvCxnSpPr>
        <p:spPr>
          <a:xfrm flipH="1">
            <a:off x="5669646" y="4406205"/>
            <a:ext cx="2119" cy="1674672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Verbindingslijn: gebogen 27">
            <a:extLst>
              <a:ext uri="{FF2B5EF4-FFF2-40B4-BE49-F238E27FC236}">
                <a16:creationId xmlns:a16="http://schemas.microsoft.com/office/drawing/2014/main" id="{C30916CB-F997-A76D-F665-E0EB9CA3EACE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 flipH="1">
            <a:off x="5644032" y="1491918"/>
            <a:ext cx="4176" cy="1212619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hoek 6">
            <a:extLst>
              <a:ext uri="{FF2B5EF4-FFF2-40B4-BE49-F238E27FC236}">
                <a16:creationId xmlns:a16="http://schemas.microsoft.com/office/drawing/2014/main" id="{7C56FCC3-FC5E-AE66-C6C3-33A7B5E797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67792" y="943243"/>
            <a:ext cx="2206457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CHECKLIST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 RANDVOORWAARDEN DGAM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" name="Rechthoek 96"/>
          <p:cNvSpPr>
            <a:spLocks/>
          </p:cNvSpPr>
          <p:nvPr/>
        </p:nvSpPr>
        <p:spPr>
          <a:xfrm>
            <a:off x="796788" y="278352"/>
            <a:ext cx="10890040" cy="487039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0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I. Oriëntatie en initiatie </a:t>
            </a:r>
          </a:p>
          <a:p>
            <a:pPr algn="ctr"/>
            <a:r>
              <a:rPr lang="nl-NL" sz="800" b="1" i="1" u="sng" dirty="0">
                <a:solidFill>
                  <a:schemeClr val="bg1"/>
                </a:solidFill>
                <a:effectLst/>
                <a:latin typeface="+mj-lt"/>
              </a:rPr>
              <a:t>Waarom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 gaan we ‘Datagedreven Assetmanagement’ op dit object moment toepassen?</a:t>
            </a:r>
            <a:endParaRPr lang="nl-NL" sz="800" i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</a:t>
            </a:r>
          </a:p>
          <a:p>
            <a:pPr algn="ctr"/>
            <a:endParaRPr lang="nl-NL" sz="800" dirty="0">
              <a:solidFill>
                <a:schemeClr val="bg1"/>
              </a:solidFill>
              <a:ea typeface="Verdana" panose="020B0604030504040204" pitchFamily="34" charset="0"/>
            </a:endParaRPr>
          </a:p>
        </p:txBody>
      </p:sp>
      <p:sp>
        <p:nvSpPr>
          <p:cNvPr id="3" name="Rechthoek 9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2765" y="3243274"/>
            <a:ext cx="10896051" cy="470837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II. Analyse </a:t>
            </a:r>
          </a:p>
          <a:p>
            <a:pPr algn="ctr"/>
            <a:r>
              <a:rPr lang="nl-NL" sz="800" b="1" i="1" u="sng" dirty="0">
                <a:solidFill>
                  <a:schemeClr val="bg1"/>
                </a:solidFill>
                <a:effectLst/>
                <a:latin typeface="+mj-lt"/>
              </a:rPr>
              <a:t>Hoe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 gaan we ‘Datagedreven Asset</a:t>
            </a:r>
            <a:r>
              <a:rPr lang="nl-NL" sz="800" i="1" dirty="0">
                <a:solidFill>
                  <a:schemeClr val="bg1"/>
                </a:solidFill>
                <a:latin typeface="+mj-lt"/>
              </a:rPr>
              <a:t>m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anagement’ op dit object toepassen? 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                                                  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7" name="Rechthoek 6">
            <a:extLst>
              <a:ext uri="{FF2B5EF4-FFF2-40B4-BE49-F238E27FC236}">
                <a16:creationId xmlns:a16="http://schemas.microsoft.com/office/drawing/2014/main" id="{EF996737-7F2A-4DC8-B94A-777421BFB7AA}"/>
              </a:ext>
            </a:extLst>
          </p:cNvPr>
          <p:cNvSpPr/>
          <p:nvPr/>
        </p:nvSpPr>
        <p:spPr>
          <a:xfrm>
            <a:off x="1592113" y="963993"/>
            <a:ext cx="795857" cy="51925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TRIGGERS</a:t>
            </a:r>
          </a:p>
        </p:txBody>
      </p:sp>
      <p:sp>
        <p:nvSpPr>
          <p:cNvPr id="37" name="Rechthoek 96"/>
          <p:cNvSpPr/>
          <p:nvPr/>
        </p:nvSpPr>
        <p:spPr>
          <a:xfrm rot="16200000">
            <a:off x="-2766378" y="3270868"/>
            <a:ext cx="6336822" cy="351791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4 FASEN PLAN VERSIE 1.90</a:t>
            </a:r>
          </a:p>
        </p:txBody>
      </p:sp>
      <p:sp>
        <p:nvSpPr>
          <p:cNvPr id="71" name="Rechthoek 6">
            <a:extLst>
              <a:ext uri="{FF2B5EF4-FFF2-40B4-BE49-F238E27FC236}">
                <a16:creationId xmlns:a16="http://schemas.microsoft.com/office/drawing/2014/main" id="{EF996737-7F2A-4DC8-B94A-777421BFB7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52339" y="947006"/>
            <a:ext cx="1693705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1.1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VERBETERPERSPECTIEF</a:t>
            </a:r>
          </a:p>
        </p:txBody>
      </p:sp>
      <p:sp>
        <p:nvSpPr>
          <p:cNvPr id="164" name="Rechthoek 6">
            <a:extLst>
              <a:ext uri="{FF2B5EF4-FFF2-40B4-BE49-F238E27FC236}">
                <a16:creationId xmlns:a16="http://schemas.microsoft.com/office/drawing/2014/main" id="{EF996737-7F2A-4DC8-B94A-777421BFB7AA}"/>
              </a:ext>
            </a:extLst>
          </p:cNvPr>
          <p:cNvSpPr/>
          <p:nvPr/>
        </p:nvSpPr>
        <p:spPr>
          <a:xfrm>
            <a:off x="4439661" y="1599651"/>
            <a:ext cx="2426632" cy="432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1.2.1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VRAGENLIJST: BESCHIKBARE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ICT INFRASTRUCTUUR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04085" y="1031654"/>
            <a:ext cx="762213" cy="351871"/>
          </a:xfrm>
          <a:prstGeom prst="rightArrow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750" dirty="0">
                <a:solidFill>
                  <a:srgbClr val="002060"/>
                </a:solidFill>
              </a:rPr>
              <a:t>START</a:t>
            </a:r>
            <a:endParaRPr lang="en-US" sz="750" dirty="0">
              <a:solidFill>
                <a:srgbClr val="002060"/>
              </a:solidFill>
            </a:endParaRPr>
          </a:p>
        </p:txBody>
      </p:sp>
      <p:sp>
        <p:nvSpPr>
          <p:cNvPr id="66" name="Stroomdiagram: Document 9">
            <a:extLst>
              <a:ext uri="{FF2B5EF4-FFF2-40B4-BE49-F238E27FC236}">
                <a16:creationId xmlns:a16="http://schemas.microsoft.com/office/drawing/2014/main" id="{1DFEEBB2-457C-478E-BD8C-C8B340BB34A6}"/>
              </a:ext>
            </a:extLst>
          </p:cNvPr>
          <p:cNvSpPr/>
          <p:nvPr/>
        </p:nvSpPr>
        <p:spPr>
          <a:xfrm>
            <a:off x="9449240" y="962100"/>
            <a:ext cx="2219575" cy="736012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 A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PROJECT INITIATIE DOCUMENT (PID)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of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PLAN VAN AANPAK (PvA)</a:t>
            </a:r>
          </a:p>
        </p:txBody>
      </p:sp>
      <p:sp>
        <p:nvSpPr>
          <p:cNvPr id="93" name="Rechthoek 61">
            <a:extLst>
              <a:ext uri="{FF2B5EF4-FFF2-40B4-BE49-F238E27FC236}">
                <a16:creationId xmlns:a16="http://schemas.microsoft.com/office/drawing/2014/main" id="{881937DD-76EB-4450-B8CF-206A1E294D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5259273"/>
            <a:ext cx="2247598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2.4.2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PER PRESTATIEKILLER: IS DATA BESCHIKBAAR IN DE JUISTE KWALITEIT?</a:t>
            </a:r>
          </a:p>
        </p:txBody>
      </p:sp>
      <p:sp>
        <p:nvSpPr>
          <p:cNvPr id="26" name="Rechthoek 61">
            <a:extLst>
              <a:ext uri="{FF2B5EF4-FFF2-40B4-BE49-F238E27FC236}">
                <a16:creationId xmlns:a16="http://schemas.microsoft.com/office/drawing/2014/main" id="{881937DD-76EB-4450-B8CF-206A1E294D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6077349"/>
            <a:ext cx="2247598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2.4.3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AANVULLEN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KOSTEN-BATEN ANALYSE EN KEUZE DATABRONNEN &amp; SENSOREN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5CDD4DF-6AE7-0318-6557-7BE963030957}"/>
              </a:ext>
            </a:extLst>
          </p:cNvPr>
          <p:cNvSpPr/>
          <p:nvPr/>
        </p:nvSpPr>
        <p:spPr>
          <a:xfrm>
            <a:off x="9456516" y="2510517"/>
            <a:ext cx="2196000" cy="540000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132" name="Flowchart: Decision 3">
            <a:extLst>
              <a:ext uri="{FF2B5EF4-FFF2-40B4-BE49-F238E27FC236}">
                <a16:creationId xmlns:a16="http://schemas.microsoft.com/office/drawing/2014/main" id="{0F48E079-5AAB-28F6-33CF-2FA5C4468DFD}"/>
              </a:ext>
            </a:extLst>
          </p:cNvPr>
          <p:cNvSpPr/>
          <p:nvPr/>
        </p:nvSpPr>
        <p:spPr>
          <a:xfrm>
            <a:off x="7717279" y="5800170"/>
            <a:ext cx="947013" cy="15624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 JA/ NEE</a:t>
            </a:r>
          </a:p>
        </p:txBody>
      </p:sp>
      <p:sp>
        <p:nvSpPr>
          <p:cNvPr id="9" name="Stroomdiagram: Document 9">
            <a:extLst>
              <a:ext uri="{FF2B5EF4-FFF2-40B4-BE49-F238E27FC236}">
                <a16:creationId xmlns:a16="http://schemas.microsoft.com/office/drawing/2014/main" id="{B82A8AE2-AB94-C8B4-83FB-4128AE1936C9}"/>
              </a:ext>
            </a:extLst>
          </p:cNvPr>
          <p:cNvSpPr/>
          <p:nvPr/>
        </p:nvSpPr>
        <p:spPr>
          <a:xfrm>
            <a:off x="9445063" y="1860116"/>
            <a:ext cx="2196000" cy="470837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 B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CHECKLIST RANDVOORWAARDEN DGAM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DD9BCB3-B01E-CC31-D674-F181DA28A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01629" y="6080875"/>
            <a:ext cx="2196000" cy="504001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85" name="Rechthoek 30">
            <a:extLst>
              <a:ext uri="{FF2B5EF4-FFF2-40B4-BE49-F238E27FC236}">
                <a16:creationId xmlns:a16="http://schemas.microsoft.com/office/drawing/2014/main" id="{80FF86ED-0828-4EF8-AC33-D2B2BCD0A9CF}"/>
              </a:ext>
            </a:extLst>
          </p:cNvPr>
          <p:cNvSpPr/>
          <p:nvPr/>
        </p:nvSpPr>
        <p:spPr>
          <a:xfrm>
            <a:off x="2543635" y="4547366"/>
            <a:ext cx="1728000" cy="54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2.2.1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DE 0-METING EN SCAN AM-BASISDOCUMENTATIE</a:t>
            </a:r>
          </a:p>
        </p:txBody>
      </p:sp>
      <p:sp>
        <p:nvSpPr>
          <p:cNvPr id="86" name="Rechthoek 30">
            <a:extLst>
              <a:ext uri="{FF2B5EF4-FFF2-40B4-BE49-F238E27FC236}">
                <a16:creationId xmlns:a16="http://schemas.microsoft.com/office/drawing/2014/main" id="{80FF86ED-0828-4EF8-AC33-D2B2BCD0A9CF}"/>
              </a:ext>
            </a:extLst>
          </p:cNvPr>
          <p:cNvSpPr/>
          <p:nvPr/>
        </p:nvSpPr>
        <p:spPr>
          <a:xfrm>
            <a:off x="2543635" y="5256138"/>
            <a:ext cx="1728000" cy="54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2.2.2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PRESTATIEKILLER-ANALYSE</a:t>
            </a:r>
          </a:p>
        </p:txBody>
      </p:sp>
      <p:sp>
        <p:nvSpPr>
          <p:cNvPr id="12" name="Rechthoek 30">
            <a:extLst>
              <a:ext uri="{FF2B5EF4-FFF2-40B4-BE49-F238E27FC236}">
                <a16:creationId xmlns:a16="http://schemas.microsoft.com/office/drawing/2014/main" id="{A120B543-5A9D-5E38-02C7-44C828E13414}"/>
              </a:ext>
            </a:extLst>
          </p:cNvPr>
          <p:cNvSpPr/>
          <p:nvPr/>
        </p:nvSpPr>
        <p:spPr>
          <a:xfrm>
            <a:off x="2543634" y="6075176"/>
            <a:ext cx="1728000" cy="54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2.2.3 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BOUWDEEL KEUZE EN INVULLEN DEEP DIVE TEMPLATE</a:t>
            </a:r>
          </a:p>
        </p:txBody>
      </p:sp>
      <p:sp>
        <p:nvSpPr>
          <p:cNvPr id="53" name="Rechthoek 30">
            <a:extLst>
              <a:ext uri="{FF2B5EF4-FFF2-40B4-BE49-F238E27FC236}">
                <a16:creationId xmlns:a16="http://schemas.microsoft.com/office/drawing/2014/main" id="{1EA03638-9C91-5D23-0C4C-A82C678F49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9661" y="4552957"/>
            <a:ext cx="2459970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2.3.1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DEEP DIVE TEAM FORMEREN</a:t>
            </a:r>
          </a:p>
        </p:txBody>
      </p:sp>
      <p:sp>
        <p:nvSpPr>
          <p:cNvPr id="56" name="Rechthoek 30">
            <a:extLst>
              <a:ext uri="{FF2B5EF4-FFF2-40B4-BE49-F238E27FC236}">
                <a16:creationId xmlns:a16="http://schemas.microsoft.com/office/drawing/2014/main" id="{DABE122A-BAD2-CB49-130F-A36C19F3BD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9661" y="5257232"/>
            <a:ext cx="2459970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2.3.2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GROEPSSESSIE DEEP DIVE – FAALDETECTIE-ANALYSE</a:t>
            </a:r>
          </a:p>
        </p:txBody>
      </p:sp>
      <p:sp>
        <p:nvSpPr>
          <p:cNvPr id="60" name="Rechthoek 30">
            <a:extLst>
              <a:ext uri="{FF2B5EF4-FFF2-40B4-BE49-F238E27FC236}">
                <a16:creationId xmlns:a16="http://schemas.microsoft.com/office/drawing/2014/main" id="{BE75D8EB-7E41-AE87-504A-06265FE232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9661" y="6080877"/>
            <a:ext cx="2459970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2.3.3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UITWERKING DEEP DIVE – FAALDETECTIE-ANALYSE</a:t>
            </a:r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67A584B3-18D2-26B8-224B-C3C630FD4E5B}"/>
              </a:ext>
            </a:extLst>
          </p:cNvPr>
          <p:cNvSpPr/>
          <p:nvPr/>
        </p:nvSpPr>
        <p:spPr>
          <a:xfrm>
            <a:off x="4425947" y="2704537"/>
            <a:ext cx="2436169" cy="432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1.2.3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SCAN: AM ORGANISATIE</a:t>
            </a:r>
          </a:p>
        </p:txBody>
      </p:sp>
      <p:sp>
        <p:nvSpPr>
          <p:cNvPr id="4" name="Rechthoek 6">
            <a:extLst>
              <a:ext uri="{FF2B5EF4-FFF2-40B4-BE49-F238E27FC236}">
                <a16:creationId xmlns:a16="http://schemas.microsoft.com/office/drawing/2014/main" id="{29861D18-B2D8-F4E3-EC42-C390EEEAD71E}"/>
              </a:ext>
            </a:extLst>
          </p:cNvPr>
          <p:cNvSpPr/>
          <p:nvPr/>
        </p:nvSpPr>
        <p:spPr>
          <a:xfrm>
            <a:off x="4430124" y="2140358"/>
            <a:ext cx="2426632" cy="432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1.2.2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SCAN: VAKKENNIS EN COMPETENTIES</a:t>
            </a:r>
          </a:p>
        </p:txBody>
      </p:sp>
      <p:sp>
        <p:nvSpPr>
          <p:cNvPr id="19" name="Rechthoek 6">
            <a:extLst>
              <a:ext uri="{FF2B5EF4-FFF2-40B4-BE49-F238E27FC236}">
                <a16:creationId xmlns:a16="http://schemas.microsoft.com/office/drawing/2014/main" id="{3000F8D1-29D5-9F32-6560-F653548C68DB}"/>
              </a:ext>
            </a:extLst>
          </p:cNvPr>
          <p:cNvSpPr/>
          <p:nvPr/>
        </p:nvSpPr>
        <p:spPr>
          <a:xfrm>
            <a:off x="4430123" y="951918"/>
            <a:ext cx="243617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RANDVOORWAARDEN 4 FASEN PLAN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(in kaart brengen)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03" name="Rechthoek 28">
            <a:extLst>
              <a:ext uri="{FF2B5EF4-FFF2-40B4-BE49-F238E27FC236}">
                <a16:creationId xmlns:a16="http://schemas.microsoft.com/office/drawing/2014/main" id="{77A7DCD1-D19C-8EDB-3D5B-766174076C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494" y="3893675"/>
            <a:ext cx="325121" cy="272150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nl-NL" sz="800" dirty="0">
              <a:solidFill>
                <a:srgbClr val="002060"/>
              </a:solidFill>
            </a:endParaRP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FORMEREN IMPLEMENTATIE TEAM</a:t>
            </a:r>
          </a:p>
          <a:p>
            <a:pPr algn="ctr"/>
            <a:endParaRPr lang="nl-NL" sz="800" dirty="0">
              <a:solidFill>
                <a:srgbClr val="002060"/>
              </a:solidFill>
            </a:endParaRPr>
          </a:p>
        </p:txBody>
      </p:sp>
      <p:sp>
        <p:nvSpPr>
          <p:cNvPr id="104" name="Stroomdiagram: Document 9">
            <a:extLst>
              <a:ext uri="{FF2B5EF4-FFF2-40B4-BE49-F238E27FC236}">
                <a16:creationId xmlns:a16="http://schemas.microsoft.com/office/drawing/2014/main" id="{CAFB1D32-0272-33D9-AF60-660C763555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0828" y="3883575"/>
            <a:ext cx="2196000" cy="52263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II A        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VASTGESTELDE  INFORMATIEBEHOEFTE</a:t>
            </a:r>
            <a:endParaRPr lang="nl-NL" sz="800" dirty="0"/>
          </a:p>
        </p:txBody>
      </p:sp>
      <p:sp>
        <p:nvSpPr>
          <p:cNvPr id="105" name="Stroomdiagram: Document 9">
            <a:extLst>
              <a:ext uri="{FF2B5EF4-FFF2-40B4-BE49-F238E27FC236}">
                <a16:creationId xmlns:a16="http://schemas.microsoft.com/office/drawing/2014/main" id="{6774219B-1616-B288-DD5E-2CCA072211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01628" y="4547366"/>
            <a:ext cx="2196000" cy="522887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 b="1" dirty="0">
                <a:solidFill>
                  <a:schemeClr val="tx1"/>
                </a:solidFill>
              </a:rPr>
              <a:t>FASE II B  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KOSTEN-BATEN ANALYSE</a:t>
            </a:r>
          </a:p>
        </p:txBody>
      </p:sp>
      <p:sp>
        <p:nvSpPr>
          <p:cNvPr id="106" name="Rechthoek 61">
            <a:extLst>
              <a:ext uri="{FF2B5EF4-FFF2-40B4-BE49-F238E27FC236}">
                <a16:creationId xmlns:a16="http://schemas.microsoft.com/office/drawing/2014/main" id="{C8C219D0-FD62-CD93-7A24-744A184526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4552956"/>
            <a:ext cx="2247598" cy="504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2.4.1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INFORMATIE-BEHOEFTE PER ROL IN DE VORM VAN USER STORIES</a:t>
            </a:r>
          </a:p>
        </p:txBody>
      </p:sp>
      <p:sp>
        <p:nvSpPr>
          <p:cNvPr id="107" name="Rechthoek 61">
            <a:extLst>
              <a:ext uri="{FF2B5EF4-FFF2-40B4-BE49-F238E27FC236}">
                <a16:creationId xmlns:a16="http://schemas.microsoft.com/office/drawing/2014/main" id="{12B1B3E1-05E3-D9D2-CDEB-01EFE80443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088195" y="3893675"/>
            <a:ext cx="2247598" cy="504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2.4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DATA ANALYSE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INFORMATIE BEHOEFTE</a:t>
            </a:r>
          </a:p>
        </p:txBody>
      </p:sp>
      <p:sp>
        <p:nvSpPr>
          <p:cNvPr id="109" name="Rechthoek 61">
            <a:extLst>
              <a:ext uri="{FF2B5EF4-FFF2-40B4-BE49-F238E27FC236}">
                <a16:creationId xmlns:a16="http://schemas.microsoft.com/office/drawing/2014/main" id="{A89D07D6-EE05-C296-1E85-32A0028339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49267" y="3893675"/>
            <a:ext cx="2444996" cy="51253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2.3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UITVOERING DEEP DIVE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11" name="Rechthoek 61">
            <a:extLst>
              <a:ext uri="{FF2B5EF4-FFF2-40B4-BE49-F238E27FC236}">
                <a16:creationId xmlns:a16="http://schemas.microsoft.com/office/drawing/2014/main" id="{2B9FB6FE-DA5A-D78F-CC50-D6D244BCB8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3919" y="3893674"/>
            <a:ext cx="1243338" cy="491381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ICT Infra (realiseren)</a:t>
            </a:r>
          </a:p>
        </p:txBody>
      </p:sp>
      <p:sp>
        <p:nvSpPr>
          <p:cNvPr id="108" name="Rechthoek 61">
            <a:extLst>
              <a:ext uri="{FF2B5EF4-FFF2-40B4-BE49-F238E27FC236}">
                <a16:creationId xmlns:a16="http://schemas.microsoft.com/office/drawing/2014/main" id="{65E129B6-7CF4-B1D1-4788-507E61CD38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43635" y="3893675"/>
            <a:ext cx="1728000" cy="49138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VOORBEREIDING DEEP DIVE 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6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Verbindingslijn: gebogen 13">
            <a:extLst>
              <a:ext uri="{FF2B5EF4-FFF2-40B4-BE49-F238E27FC236}">
                <a16:creationId xmlns:a16="http://schemas.microsoft.com/office/drawing/2014/main" id="{D8D96CB4-BB8E-D24D-0453-156AD1846158}"/>
              </a:ext>
            </a:extLst>
          </p:cNvPr>
          <p:cNvCxnSpPr>
            <a:cxnSpLocks/>
            <a:stCxn id="15" idx="2"/>
          </p:cNvCxnSpPr>
          <p:nvPr/>
        </p:nvCxnSpPr>
        <p:spPr>
          <a:xfrm rot="5400000">
            <a:off x="4893072" y="5253772"/>
            <a:ext cx="217097" cy="2507132"/>
          </a:xfrm>
          <a:prstGeom prst="bentConnector2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ingslijn: gebogen 27">
            <a:extLst>
              <a:ext uri="{FF2B5EF4-FFF2-40B4-BE49-F238E27FC236}">
                <a16:creationId xmlns:a16="http://schemas.microsoft.com/office/drawing/2014/main" id="{89B1BD2D-5A02-C215-4A89-7D1369B388B4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4637537" y="4845408"/>
            <a:ext cx="14159" cy="810280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Verbindingslijn: gebogen 27">
            <a:extLst>
              <a:ext uri="{FF2B5EF4-FFF2-40B4-BE49-F238E27FC236}">
                <a16:creationId xmlns:a16="http://schemas.microsoft.com/office/drawing/2014/main" id="{E5DAA7A2-6A10-C7A3-F897-A1333B6CB0AA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6255186" y="4830675"/>
            <a:ext cx="2892" cy="836459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Verbindingslijn: gebogen 27">
            <a:extLst>
              <a:ext uri="{FF2B5EF4-FFF2-40B4-BE49-F238E27FC236}">
                <a16:creationId xmlns:a16="http://schemas.microsoft.com/office/drawing/2014/main" id="{41609612-0B1C-5671-99A5-51B53BC56E89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8217052" y="4828146"/>
            <a:ext cx="2818" cy="1131955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Verbindingslijn: gebogen 31">
            <a:extLst>
              <a:ext uri="{FF2B5EF4-FFF2-40B4-BE49-F238E27FC236}">
                <a16:creationId xmlns:a16="http://schemas.microsoft.com/office/drawing/2014/main" id="{455ED83E-0D9F-87BC-0BD1-F30F4E97009C}"/>
              </a:ext>
            </a:extLst>
          </p:cNvPr>
          <p:cNvCxnSpPr>
            <a:cxnSpLocks/>
            <a:stCxn id="19" idx="2"/>
            <a:endCxn id="87" idx="0"/>
          </p:cNvCxnSpPr>
          <p:nvPr/>
        </p:nvCxnSpPr>
        <p:spPr>
          <a:xfrm flipH="1">
            <a:off x="7910900" y="1372019"/>
            <a:ext cx="4172" cy="952822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7">
            <a:extLst>
              <a:ext uri="{FF2B5EF4-FFF2-40B4-BE49-F238E27FC236}">
                <a16:creationId xmlns:a16="http://schemas.microsoft.com/office/drawing/2014/main" id="{E327CD76-9EC6-F9B2-036F-9DCAB14B5F58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>
            <a:off x="2377581" y="1382127"/>
            <a:ext cx="0" cy="1621378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bogen 30">
            <a:extLst>
              <a:ext uri="{FF2B5EF4-FFF2-40B4-BE49-F238E27FC236}">
                <a16:creationId xmlns:a16="http://schemas.microsoft.com/office/drawing/2014/main" id="{0483FCA0-C17C-1761-31F4-04AA1086952C}"/>
              </a:ext>
            </a:extLst>
          </p:cNvPr>
          <p:cNvCxnSpPr>
            <a:cxnSpLocks/>
            <a:stCxn id="18" idx="2"/>
            <a:endCxn id="76" idx="0"/>
          </p:cNvCxnSpPr>
          <p:nvPr/>
        </p:nvCxnSpPr>
        <p:spPr>
          <a:xfrm rot="16200000" flipH="1">
            <a:off x="4094161" y="2225724"/>
            <a:ext cx="1698476" cy="1"/>
          </a:xfrm>
          <a:prstGeom prst="bentConnector3">
            <a:avLst/>
          </a:prstGeom>
          <a:ln w="127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9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2691" y="295099"/>
            <a:ext cx="10975191" cy="477068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 III. Implementatie</a:t>
            </a:r>
          </a:p>
          <a:p>
            <a:pPr algn="ctr"/>
            <a:r>
              <a:rPr lang="nl-NL" sz="800" b="1" i="1" u="sng" dirty="0">
                <a:solidFill>
                  <a:schemeClr val="bg1"/>
                </a:solidFill>
                <a:effectLst/>
                <a:latin typeface="+mj-lt"/>
              </a:rPr>
              <a:t>Wat</a:t>
            </a:r>
            <a:r>
              <a:rPr lang="nl-NL" sz="800" b="1" i="1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+mj-lt"/>
              </a:rPr>
              <a:t>gaan we precies doen om dit object ‘Datagedreven’ te maken?</a:t>
            </a: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                                        </a:t>
            </a:r>
          </a:p>
          <a:p>
            <a:pPr algn="ctr"/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12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/>
          <p:nvPr/>
        </p:nvSpPr>
        <p:spPr>
          <a:xfrm rot="16200000">
            <a:off x="-392462" y="1987894"/>
            <a:ext cx="2607172" cy="394382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TEAMLEDEN HERIJKEN \ AANVULLEN</a:t>
            </a:r>
          </a:p>
        </p:txBody>
      </p:sp>
      <p:sp>
        <p:nvSpPr>
          <p:cNvPr id="23" name="Rechthoek 42">
            <a:extLst>
              <a:ext uri="{FF2B5EF4-FFF2-40B4-BE49-F238E27FC236}">
                <a16:creationId xmlns:a16="http://schemas.microsoft.com/office/drawing/2014/main" id="{FCB804C5-ED46-415C-A14A-7CA5D57E40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6" y="1629396"/>
            <a:ext cx="2303766" cy="440636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 3.2.1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DATAKWALITEIT VASTSTELLEN/ VERIFIËREN</a:t>
            </a:r>
          </a:p>
        </p:txBody>
      </p:sp>
      <p:sp>
        <p:nvSpPr>
          <p:cNvPr id="20" name="Rechthoek 30">
            <a:extLst>
              <a:ext uri="{FF2B5EF4-FFF2-40B4-BE49-F238E27FC236}">
                <a16:creationId xmlns:a16="http://schemas.microsoft.com/office/drawing/2014/main" id="{80FF86ED-0828-4EF8-AC33-D2B2BCD0A9CF}"/>
              </a:ext>
            </a:extLst>
          </p:cNvPr>
          <p:cNvSpPr/>
          <p:nvPr/>
        </p:nvSpPr>
        <p:spPr>
          <a:xfrm>
            <a:off x="1256703" y="1625370"/>
            <a:ext cx="2237570" cy="440636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3.1.1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ADDITIONELE DATA ONTSLUITEN VIA ODS INFRASTRUCTUUR </a:t>
            </a:r>
          </a:p>
        </p:txBody>
      </p:sp>
      <p:sp>
        <p:nvSpPr>
          <p:cNvPr id="22" name="Rechthoek 41">
            <a:extLst>
              <a:ext uri="{FF2B5EF4-FFF2-40B4-BE49-F238E27FC236}">
                <a16:creationId xmlns:a16="http://schemas.microsoft.com/office/drawing/2014/main" id="{1A083EBE-5418-43CE-B318-52746A53A1AC}"/>
              </a:ext>
            </a:extLst>
          </p:cNvPr>
          <p:cNvSpPr/>
          <p:nvPr/>
        </p:nvSpPr>
        <p:spPr>
          <a:xfrm>
            <a:off x="1254053" y="2298996"/>
            <a:ext cx="2251672" cy="441394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3.1.2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AANVULLENDE SENSOREN INSTALLEREN</a:t>
            </a:r>
          </a:p>
        </p:txBody>
      </p:sp>
      <p:sp>
        <p:nvSpPr>
          <p:cNvPr id="73" name="Rechthoek 42">
            <a:extLst>
              <a:ext uri="{FF2B5EF4-FFF2-40B4-BE49-F238E27FC236}">
                <a16:creationId xmlns:a16="http://schemas.microsoft.com/office/drawing/2014/main" id="{FCB804C5-ED46-415C-A14A-7CA5D57E40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9" y="2190672"/>
            <a:ext cx="2303762" cy="709091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3.2.2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DASHBOARD INRICHTEN/AANVULLEN:                      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- VISUALISATIES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                               - BESCHRIJVING BIJ VISUALISATIES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24" name="Rechthoek 63">
            <a:extLst>
              <a:ext uri="{FF2B5EF4-FFF2-40B4-BE49-F238E27FC236}">
                <a16:creationId xmlns:a16="http://schemas.microsoft.com/office/drawing/2014/main" id="{1A083EBE-5418-43CE-B318-52746A53A1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51745" y="3003505"/>
            <a:ext cx="2251672" cy="480201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3.1.3 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AANVULLENDE SENSOREN ONTSLUITEN IOT INWINKETEN</a:t>
            </a:r>
          </a:p>
        </p:txBody>
      </p:sp>
      <p:sp>
        <p:nvSpPr>
          <p:cNvPr id="17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61224" y="1647707"/>
            <a:ext cx="2707695" cy="485289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3.3.1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EARLY WARNING FUNCTIE INRICHTEN</a:t>
            </a:r>
          </a:p>
        </p:txBody>
      </p:sp>
      <p:sp>
        <p:nvSpPr>
          <p:cNvPr id="76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8" y="3074963"/>
            <a:ext cx="2303763" cy="415555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3.2.3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NORMAAL GEBRUIK PRESTATIEKILLERS MONITOREN</a:t>
            </a:r>
          </a:p>
        </p:txBody>
      </p:sp>
      <p:sp>
        <p:nvSpPr>
          <p:cNvPr id="119" name="Rechthoek 9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846327" y="3372364"/>
            <a:ext cx="6470840" cy="343230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4 FASEN PLAN VERSIE 1.90</a:t>
            </a:r>
          </a:p>
        </p:txBody>
      </p:sp>
      <p:sp>
        <p:nvSpPr>
          <p:cNvPr id="83" name="Stroomdiagram: Document 9">
            <a:extLst>
              <a:ext uri="{FF2B5EF4-FFF2-40B4-BE49-F238E27FC236}">
                <a16:creationId xmlns:a16="http://schemas.microsoft.com/office/drawing/2014/main" id="{1DFEEBB2-457C-478E-BD8C-C8B340BB34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03932" y="876733"/>
            <a:ext cx="2196000" cy="51290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III A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Beschreven en ingerichte DGAM dashboard</a:t>
            </a:r>
          </a:p>
        </p:txBody>
      </p:sp>
      <p:sp>
        <p:nvSpPr>
          <p:cNvPr id="87" name="Rechthoek 28">
            <a:extLst>
              <a:ext uri="{FF2B5EF4-FFF2-40B4-BE49-F238E27FC236}">
                <a16:creationId xmlns:a16="http://schemas.microsoft.com/office/drawing/2014/main" id="{15CEB73C-943B-44D1-A914-EA0354E1A988}"/>
              </a:ext>
            </a:extLst>
          </p:cNvPr>
          <p:cNvSpPr/>
          <p:nvPr/>
        </p:nvSpPr>
        <p:spPr>
          <a:xfrm>
            <a:off x="6564153" y="2324841"/>
            <a:ext cx="2693494" cy="429951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3.3.2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INITIËLE DREMPELWAARDES VASTSTELLEN EN INRICHTEN</a:t>
            </a:r>
          </a:p>
        </p:txBody>
      </p:sp>
      <p:sp>
        <p:nvSpPr>
          <p:cNvPr id="29" name="Rechthoek 96">
            <a:extLst>
              <a:ext uri="{FF2B5EF4-FFF2-40B4-BE49-F238E27FC236}">
                <a16:creationId xmlns:a16="http://schemas.microsoft.com/office/drawing/2014/main" id="{695E7510-BE5D-2DF2-FFD1-36C50C82ACE3}"/>
              </a:ext>
            </a:extLst>
          </p:cNvPr>
          <p:cNvSpPr/>
          <p:nvPr/>
        </p:nvSpPr>
        <p:spPr>
          <a:xfrm>
            <a:off x="713932" y="3732047"/>
            <a:ext cx="11004156" cy="501573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b="1" dirty="0">
              <a:solidFill>
                <a:schemeClr val="bg1"/>
              </a:solidFill>
            </a:endParaRPr>
          </a:p>
          <a:p>
            <a:pPr algn="ctr"/>
            <a:r>
              <a:rPr lang="nl-NL" sz="2000" b="1" dirty="0">
                <a:solidFill>
                  <a:schemeClr val="bg1"/>
                </a:solidFill>
              </a:rPr>
              <a:t>FASE  IV.   Event monitoren &amp; handelen</a:t>
            </a:r>
          </a:p>
          <a:p>
            <a:pPr algn="ctr"/>
            <a:r>
              <a:rPr lang="nl-NL" sz="800" b="0" i="1" u="sng" dirty="0">
                <a:solidFill>
                  <a:schemeClr val="bg1"/>
                </a:solidFill>
                <a:effectLst/>
                <a:latin typeface="proxima-nova"/>
              </a:rPr>
              <a:t>Welke</a:t>
            </a:r>
            <a:r>
              <a:rPr lang="nl-NL" sz="800" b="0" i="1" dirty="0">
                <a:solidFill>
                  <a:schemeClr val="bg1"/>
                </a:solidFill>
                <a:effectLst/>
                <a:latin typeface="proxima-nova"/>
              </a:rPr>
              <a:t> handelingen worden geactiveerd met welke data?</a:t>
            </a:r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      </a:t>
            </a:r>
          </a:p>
          <a:p>
            <a:pPr algn="ctr"/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44" name="Rechthoek 30">
            <a:extLst>
              <a:ext uri="{FF2B5EF4-FFF2-40B4-BE49-F238E27FC236}">
                <a16:creationId xmlns:a16="http://schemas.microsoft.com/office/drawing/2014/main" id="{73CCB335-544E-737A-AF8B-684819381F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2143" y="4333041"/>
            <a:ext cx="1314877" cy="484762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START MONITOREN EN HANDELEN</a:t>
            </a:r>
          </a:p>
        </p:txBody>
      </p:sp>
      <p:sp>
        <p:nvSpPr>
          <p:cNvPr id="45" name="Rechthoek 30">
            <a:extLst>
              <a:ext uri="{FF2B5EF4-FFF2-40B4-BE49-F238E27FC236}">
                <a16:creationId xmlns:a16="http://schemas.microsoft.com/office/drawing/2014/main" id="{3E4F326B-F6DA-50A3-9EA8-BF626982BC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21443" y="4335390"/>
            <a:ext cx="1470073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BEOORDELEN EVENT </a:t>
            </a:r>
          </a:p>
        </p:txBody>
      </p:sp>
      <p:sp>
        <p:nvSpPr>
          <p:cNvPr id="46" name="Rechthoek 30">
            <a:extLst>
              <a:ext uri="{FF2B5EF4-FFF2-40B4-BE49-F238E27FC236}">
                <a16:creationId xmlns:a16="http://schemas.microsoft.com/office/drawing/2014/main" id="{34A7B7B9-C4EC-1D05-7C25-5BCC1BE2A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21443" y="4936807"/>
            <a:ext cx="1470076" cy="568629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4.2.1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ANALYSE ( a.d.h.v. BESLISBOOM)</a:t>
            </a:r>
          </a:p>
        </p:txBody>
      </p:sp>
      <p:sp>
        <p:nvSpPr>
          <p:cNvPr id="47" name="Rechthoek 30">
            <a:extLst>
              <a:ext uri="{FF2B5EF4-FFF2-40B4-BE49-F238E27FC236}">
                <a16:creationId xmlns:a16="http://schemas.microsoft.com/office/drawing/2014/main" id="{EBAD426C-251C-FF55-11ED-4421D1D97C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20149" y="4320070"/>
            <a:ext cx="1470073" cy="510605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EVALUATIE</a:t>
            </a:r>
          </a:p>
        </p:txBody>
      </p:sp>
      <p:sp>
        <p:nvSpPr>
          <p:cNvPr id="49" name="Rechthoek 30">
            <a:extLst>
              <a:ext uri="{FF2B5EF4-FFF2-40B4-BE49-F238E27FC236}">
                <a16:creationId xmlns:a16="http://schemas.microsoft.com/office/drawing/2014/main" id="{ED4FE614-B345-E4BD-51F9-5CF7631CD5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9431" y="4946439"/>
            <a:ext cx="1447747" cy="554529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4.3.1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MAATREGEL/ ACTIE a.d.h.v. BESLISBOOM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62" name="Rechthoek 30">
            <a:extLst>
              <a:ext uri="{FF2B5EF4-FFF2-40B4-BE49-F238E27FC236}">
                <a16:creationId xmlns:a16="http://schemas.microsoft.com/office/drawing/2014/main" id="{9D5744D1-F484-0786-60C7-15B3B959B7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08246" y="4335390"/>
            <a:ext cx="1458581" cy="510018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HANDELEN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3F0ED31-E981-EC8C-0F54-1D19748540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20149" y="4950940"/>
            <a:ext cx="1470073" cy="550028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4.4.1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ACTIE: DREMPELWAARDE BIJSTELLEN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97C02D09-2A94-ADE2-2E0B-FEEF7D3505FD}"/>
              </a:ext>
            </a:extLst>
          </p:cNvPr>
          <p:cNvSpPr>
            <a:spLocks noChangeAspect="1"/>
          </p:cNvSpPr>
          <p:nvPr/>
        </p:nvSpPr>
        <p:spPr>
          <a:xfrm>
            <a:off x="7176456" y="5485981"/>
            <a:ext cx="2098097" cy="36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4.5.2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Dynamische drempelwaarde 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441F804-833E-BAFF-6A03-4B63E43FF8AF}"/>
              </a:ext>
            </a:extLst>
          </p:cNvPr>
          <p:cNvSpPr>
            <a:spLocks noChangeAspect="1"/>
          </p:cNvSpPr>
          <p:nvPr/>
        </p:nvSpPr>
        <p:spPr>
          <a:xfrm>
            <a:off x="7170821" y="5960101"/>
            <a:ext cx="2098097" cy="36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4.5.3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Voorspellend model</a:t>
            </a:r>
          </a:p>
        </p:txBody>
      </p:sp>
      <p:sp>
        <p:nvSpPr>
          <p:cNvPr id="10" name="Rechthoek 30">
            <a:extLst>
              <a:ext uri="{FF2B5EF4-FFF2-40B4-BE49-F238E27FC236}">
                <a16:creationId xmlns:a16="http://schemas.microsoft.com/office/drawing/2014/main" id="{341FA4E3-7C69-B26D-A02E-670936A0E5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70822" y="4326573"/>
            <a:ext cx="2092460" cy="501573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4.5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ONTWIKKELING </a:t>
            </a:r>
            <a:br>
              <a:rPr lang="nl-NL" sz="800" dirty="0">
                <a:solidFill>
                  <a:schemeClr val="bg1"/>
                </a:solidFill>
              </a:rPr>
            </a:br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A5C4C21-17B1-B8BD-381D-6F6BFFFD00F5}"/>
              </a:ext>
            </a:extLst>
          </p:cNvPr>
          <p:cNvSpPr>
            <a:spLocks noChangeAspect="1"/>
          </p:cNvSpPr>
          <p:nvPr/>
        </p:nvSpPr>
        <p:spPr>
          <a:xfrm>
            <a:off x="7170821" y="4946441"/>
            <a:ext cx="2098098" cy="360000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4.5.1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Statische drempelwaarde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13" name="Rechthoek 30">
            <a:extLst>
              <a:ext uri="{FF2B5EF4-FFF2-40B4-BE49-F238E27FC236}">
                <a16:creationId xmlns:a16="http://schemas.microsoft.com/office/drawing/2014/main" id="{C55C5AB4-057D-1D95-076B-4AE9F48F224B}"/>
              </a:ext>
            </a:extLst>
          </p:cNvPr>
          <p:cNvSpPr>
            <a:spLocks/>
          </p:cNvSpPr>
          <p:nvPr/>
        </p:nvSpPr>
        <p:spPr>
          <a:xfrm>
            <a:off x="902142" y="6056790"/>
            <a:ext cx="2845909" cy="68400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4.6 </a:t>
            </a: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Optioneel:</a:t>
            </a: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Volgende iteratie, nieuwe Deep Dive,</a:t>
            </a: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Start: vanaf FASE II stap 2.2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D56644B4-D566-368D-0191-F4D0145BA2D7}"/>
              </a:ext>
            </a:extLst>
          </p:cNvPr>
          <p:cNvSpPr/>
          <p:nvPr/>
        </p:nvSpPr>
        <p:spPr>
          <a:xfrm>
            <a:off x="5520149" y="5666048"/>
            <a:ext cx="1470073" cy="732742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4.4.2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ACTIE: VISUALISATIE BIJSTELLEN</a:t>
            </a:r>
          </a:p>
        </p:txBody>
      </p:sp>
      <p:sp>
        <p:nvSpPr>
          <p:cNvPr id="16" name="Rechthoek 30">
            <a:extLst>
              <a:ext uri="{FF2B5EF4-FFF2-40B4-BE49-F238E27FC236}">
                <a16:creationId xmlns:a16="http://schemas.microsoft.com/office/drawing/2014/main" id="{5B63DCB3-8969-CA62-8C59-D0EAECD00F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28651" y="5666048"/>
            <a:ext cx="1447396" cy="732743"/>
          </a:xfrm>
          <a:prstGeom prst="rect">
            <a:avLst/>
          </a:prstGeom>
          <a:gradFill>
            <a:gsLst>
              <a:gs pos="96000">
                <a:schemeClr val="accent6">
                  <a:lumMod val="60000"/>
                  <a:lumOff val="40000"/>
                </a:schemeClr>
              </a:gs>
              <a:gs pos="0">
                <a:schemeClr val="accent1">
                  <a:lumMod val="100000"/>
                </a:schemeClr>
              </a:gs>
            </a:gsLst>
            <a:lin ang="16200000" scaled="1"/>
          </a:gradFill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4.3.2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EINDE BESLISBOOM</a:t>
            </a:r>
            <a:br>
              <a:rPr lang="nl-NL" sz="800" dirty="0">
                <a:solidFill>
                  <a:schemeClr val="tx1"/>
                </a:solidFill>
              </a:rPr>
            </a:br>
            <a:r>
              <a:rPr lang="nl-NL" sz="800" dirty="0">
                <a:solidFill>
                  <a:schemeClr val="tx1"/>
                </a:solidFill>
              </a:rPr>
              <a:t>INBRENGEN IN AM-SYSTEEM: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REGULIER OVERLEG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AM-PROCESSEN</a:t>
            </a:r>
          </a:p>
        </p:txBody>
      </p:sp>
      <p:sp>
        <p:nvSpPr>
          <p:cNvPr id="5" name="Rechthoek 30">
            <a:extLst>
              <a:ext uri="{FF2B5EF4-FFF2-40B4-BE49-F238E27FC236}">
                <a16:creationId xmlns:a16="http://schemas.microsoft.com/office/drawing/2014/main" id="{B5C98E5E-5362-05B6-7A0E-BD94ED0C4AD4}"/>
              </a:ext>
            </a:extLst>
          </p:cNvPr>
          <p:cNvSpPr/>
          <p:nvPr/>
        </p:nvSpPr>
        <p:spPr>
          <a:xfrm>
            <a:off x="1251745" y="886841"/>
            <a:ext cx="2251672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INSTALLEREN SENSOREN/ONTSLUITEN DATA</a:t>
            </a:r>
          </a:p>
        </p:txBody>
      </p:sp>
      <p:sp>
        <p:nvSpPr>
          <p:cNvPr id="18" name="Rechthoek 30">
            <a:extLst>
              <a:ext uri="{FF2B5EF4-FFF2-40B4-BE49-F238E27FC236}">
                <a16:creationId xmlns:a16="http://schemas.microsoft.com/office/drawing/2014/main" id="{1D0E3F58-74CB-2DCC-B9D4-09999E1A4C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91516" y="881201"/>
            <a:ext cx="2303765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DASHBOARD </a:t>
            </a:r>
          </a:p>
        </p:txBody>
      </p:sp>
      <p:sp>
        <p:nvSpPr>
          <p:cNvPr id="19" name="Rechthoek 30">
            <a:extLst>
              <a:ext uri="{FF2B5EF4-FFF2-40B4-BE49-F238E27FC236}">
                <a16:creationId xmlns:a16="http://schemas.microsoft.com/office/drawing/2014/main" id="{4E825512-AA0E-3BA2-9389-4472F6DDAD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61224" y="876733"/>
            <a:ext cx="2707695" cy="495286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3.3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FAE1118A-2724-0876-DE3E-9292305B1FC2}"/>
              </a:ext>
            </a:extLst>
          </p:cNvPr>
          <p:cNvSpPr/>
          <p:nvPr/>
        </p:nvSpPr>
        <p:spPr>
          <a:xfrm>
            <a:off x="9522088" y="3060362"/>
            <a:ext cx="2196000" cy="470838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1DDA3A6C-C9F5-C49C-116E-FD5D6B48F21C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3056480" y="4830676"/>
            <a:ext cx="1" cy="10613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231525-7D38-F4E9-A00B-C7F70DEDED58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3143" l="10000" r="90000">
                        <a14:foregroundMark x1="17143" y1="10857" x2="34286" y2="4000"/>
                        <a14:foregroundMark x1="31429" y1="76571" x2="64286" y2="88571"/>
                        <a14:foregroundMark x1="71429" y1="90857" x2="27143" y2="79429"/>
                        <a14:foregroundMark x1="24286" y1="93143" x2="24286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5" y="4304654"/>
            <a:ext cx="214988" cy="5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7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FC760BA-5C8A-0B7D-FB7C-73D3A37B5BCA}"/>
              </a:ext>
            </a:extLst>
          </p:cNvPr>
          <p:cNvSpPr/>
          <p:nvPr/>
        </p:nvSpPr>
        <p:spPr>
          <a:xfrm>
            <a:off x="631244" y="152546"/>
            <a:ext cx="5434520" cy="3232503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A5D9D890-5DED-1941-2873-45480A0B21C2}"/>
              </a:ext>
            </a:extLst>
          </p:cNvPr>
          <p:cNvSpPr/>
          <p:nvPr/>
        </p:nvSpPr>
        <p:spPr>
          <a:xfrm>
            <a:off x="6239347" y="166022"/>
            <a:ext cx="5400000" cy="3221397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92A2D34-CC1E-3A07-6519-4232075DF663}"/>
              </a:ext>
            </a:extLst>
          </p:cNvPr>
          <p:cNvSpPr>
            <a:spLocks/>
          </p:cNvSpPr>
          <p:nvPr/>
        </p:nvSpPr>
        <p:spPr>
          <a:xfrm>
            <a:off x="631244" y="3478282"/>
            <a:ext cx="10996149" cy="1306194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D8DA01E-AFFF-917A-CC8A-CC952817A1D7}"/>
              </a:ext>
            </a:extLst>
          </p:cNvPr>
          <p:cNvSpPr/>
          <p:nvPr/>
        </p:nvSpPr>
        <p:spPr>
          <a:xfrm>
            <a:off x="631244" y="4885930"/>
            <a:ext cx="10996150" cy="1835645"/>
          </a:xfrm>
          <a:prstGeom prst="rect">
            <a:avLst/>
          </a:prstGeom>
          <a:blipFill>
            <a:blip r:embed="rId3">
              <a:alphaModFix amt="7000"/>
            </a:blip>
            <a:stretch>
              <a:fillRect/>
            </a:stretch>
          </a:blipFill>
          <a:ln w="444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700" dirty="0"/>
          </a:p>
        </p:txBody>
      </p:sp>
      <p:sp>
        <p:nvSpPr>
          <p:cNvPr id="6" name="Rechthoek 96">
            <a:extLst>
              <a:ext uri="{FF2B5EF4-FFF2-40B4-BE49-F238E27FC236}">
                <a16:creationId xmlns:a16="http://schemas.microsoft.com/office/drawing/2014/main" id="{A8FE01EB-7A5A-874C-AF60-E1311123F0CC}"/>
              </a:ext>
            </a:extLst>
          </p:cNvPr>
          <p:cNvSpPr>
            <a:spLocks/>
          </p:cNvSpPr>
          <p:nvPr/>
        </p:nvSpPr>
        <p:spPr>
          <a:xfrm>
            <a:off x="643198" y="165196"/>
            <a:ext cx="5422565" cy="47017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08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nl-NL" sz="2400" b="1" dirty="0">
              <a:solidFill>
                <a:schemeClr val="tx1"/>
              </a:solidFill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</a:rPr>
              <a:t>FASE I. Oriëntatie en initiatie </a:t>
            </a:r>
          </a:p>
          <a:p>
            <a:pPr algn="ctr"/>
            <a:r>
              <a:rPr lang="nl-NL" sz="800" b="1" i="1" u="sng" dirty="0">
                <a:solidFill>
                  <a:srgbClr val="002060"/>
                </a:solidFill>
                <a:effectLst/>
                <a:latin typeface="+mj-lt"/>
              </a:rPr>
              <a:t>Waarom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 gaan we ‘</a:t>
            </a:r>
            <a:r>
              <a:rPr lang="nl-NL" sz="800" i="1" dirty="0">
                <a:solidFill>
                  <a:srgbClr val="002060"/>
                </a:solidFill>
                <a:latin typeface="+mj-lt"/>
              </a:rPr>
              <a:t>D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atagedreven </a:t>
            </a:r>
            <a:r>
              <a:rPr lang="nl-NL" sz="800" i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ssetmanagement’ op dit object moment toepassen?</a:t>
            </a:r>
            <a:endParaRPr lang="nl-NL" sz="800" i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                    </a:t>
            </a: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                                                               </a:t>
            </a:r>
          </a:p>
          <a:p>
            <a:pPr algn="ctr"/>
            <a:endParaRPr lang="nl-NL" sz="800" dirty="0">
              <a:solidFill>
                <a:schemeClr val="tx1"/>
              </a:solidFill>
              <a:ea typeface="Verdana" panose="020B0604030504040204" pitchFamily="34" charset="0"/>
            </a:endParaRPr>
          </a:p>
        </p:txBody>
      </p:sp>
      <p:sp>
        <p:nvSpPr>
          <p:cNvPr id="15" name="Rechthoek 6">
            <a:extLst>
              <a:ext uri="{FF2B5EF4-FFF2-40B4-BE49-F238E27FC236}">
                <a16:creationId xmlns:a16="http://schemas.microsoft.com/office/drawing/2014/main" id="{3246B2DF-3E88-4A05-F5BC-8109DDE10812}"/>
              </a:ext>
            </a:extLst>
          </p:cNvPr>
          <p:cNvSpPr>
            <a:spLocks/>
          </p:cNvSpPr>
          <p:nvPr/>
        </p:nvSpPr>
        <p:spPr>
          <a:xfrm>
            <a:off x="1122097" y="2660434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CHECKLIST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 RANDVOORWAARDEN DGAM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16" name="Rechthoek 6">
            <a:extLst>
              <a:ext uri="{FF2B5EF4-FFF2-40B4-BE49-F238E27FC236}">
                <a16:creationId xmlns:a16="http://schemas.microsoft.com/office/drawing/2014/main" id="{BCB7DFEC-B96C-8222-878C-62061AFB7B7A}"/>
              </a:ext>
            </a:extLst>
          </p:cNvPr>
          <p:cNvSpPr/>
          <p:nvPr/>
        </p:nvSpPr>
        <p:spPr>
          <a:xfrm>
            <a:off x="2196658" y="823178"/>
            <a:ext cx="1445440" cy="376041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TRIGGERS</a:t>
            </a:r>
          </a:p>
        </p:txBody>
      </p:sp>
      <p:sp>
        <p:nvSpPr>
          <p:cNvPr id="17" name="Rechthoek 6">
            <a:extLst>
              <a:ext uri="{FF2B5EF4-FFF2-40B4-BE49-F238E27FC236}">
                <a16:creationId xmlns:a16="http://schemas.microsoft.com/office/drawing/2014/main" id="{762188BD-D246-298C-1E3A-53C57EE94B5E}"/>
              </a:ext>
            </a:extLst>
          </p:cNvPr>
          <p:cNvSpPr>
            <a:spLocks/>
          </p:cNvSpPr>
          <p:nvPr/>
        </p:nvSpPr>
        <p:spPr>
          <a:xfrm>
            <a:off x="1122097" y="1352225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1.1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VERBETERPERSPECTIEF</a:t>
            </a:r>
          </a:p>
        </p:txBody>
      </p:sp>
      <p:sp>
        <p:nvSpPr>
          <p:cNvPr id="18" name="Right Arrow 5">
            <a:extLst>
              <a:ext uri="{FF2B5EF4-FFF2-40B4-BE49-F238E27FC236}">
                <a16:creationId xmlns:a16="http://schemas.microsoft.com/office/drawing/2014/main" id="{102DDCAC-AA90-0421-78E6-35B347098932}"/>
              </a:ext>
            </a:extLst>
          </p:cNvPr>
          <p:cNvSpPr/>
          <p:nvPr/>
        </p:nvSpPr>
        <p:spPr>
          <a:xfrm>
            <a:off x="1115800" y="771304"/>
            <a:ext cx="868547" cy="407318"/>
          </a:xfrm>
          <a:prstGeom prst="rightArrow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START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" name="Stroomdiagram: Document 9">
            <a:extLst>
              <a:ext uri="{FF2B5EF4-FFF2-40B4-BE49-F238E27FC236}">
                <a16:creationId xmlns:a16="http://schemas.microsoft.com/office/drawing/2014/main" id="{DC102EF5-5C94-57B1-F92B-0F2286B149A9}"/>
              </a:ext>
            </a:extLst>
          </p:cNvPr>
          <p:cNvSpPr/>
          <p:nvPr/>
        </p:nvSpPr>
        <p:spPr>
          <a:xfrm>
            <a:off x="3979229" y="817386"/>
            <a:ext cx="1800260" cy="68400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 A 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PROJECT INITIATIE DOCUMENT (PID)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of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PLAN VAN AANPAK (PvA)</a:t>
            </a:r>
          </a:p>
        </p:txBody>
      </p:sp>
      <p:sp>
        <p:nvSpPr>
          <p:cNvPr id="21" name="Stroomdiagram: Document 9">
            <a:extLst>
              <a:ext uri="{FF2B5EF4-FFF2-40B4-BE49-F238E27FC236}">
                <a16:creationId xmlns:a16="http://schemas.microsoft.com/office/drawing/2014/main" id="{67BEFAA8-3CFE-8A1B-6679-FC4A6519455F}"/>
              </a:ext>
            </a:extLst>
          </p:cNvPr>
          <p:cNvSpPr/>
          <p:nvPr/>
        </p:nvSpPr>
        <p:spPr>
          <a:xfrm>
            <a:off x="3979229" y="1611877"/>
            <a:ext cx="1815978" cy="346721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 B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CHECKLIST RANDVOORWAARDEN DGAM</a:t>
            </a:r>
          </a:p>
        </p:txBody>
      </p:sp>
      <p:sp>
        <p:nvSpPr>
          <p:cNvPr id="22" name="Rechthoek 6">
            <a:extLst>
              <a:ext uri="{FF2B5EF4-FFF2-40B4-BE49-F238E27FC236}">
                <a16:creationId xmlns:a16="http://schemas.microsoft.com/office/drawing/2014/main" id="{21C0A012-8F00-0AFF-374D-D9EB30AD9010}"/>
              </a:ext>
            </a:extLst>
          </p:cNvPr>
          <p:cNvSpPr/>
          <p:nvPr/>
        </p:nvSpPr>
        <p:spPr>
          <a:xfrm>
            <a:off x="1137427" y="2022134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bg1"/>
              </a:solidFill>
            </a:endParaRP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STAP 1.2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RANDVOORWAARDEN 4 FASEN PLAN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(in kaart brengen)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5" name="Stroomdiagram: Document 9">
            <a:extLst>
              <a:ext uri="{FF2B5EF4-FFF2-40B4-BE49-F238E27FC236}">
                <a16:creationId xmlns:a16="http://schemas.microsoft.com/office/drawing/2014/main" id="{3123128C-01BC-CB1E-2DB5-BDA510BAECBC}"/>
              </a:ext>
            </a:extLst>
          </p:cNvPr>
          <p:cNvSpPr>
            <a:spLocks/>
          </p:cNvSpPr>
          <p:nvPr/>
        </p:nvSpPr>
        <p:spPr>
          <a:xfrm>
            <a:off x="9843759" y="718807"/>
            <a:ext cx="1583278" cy="459815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II A                  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VASTGESTELDE  INFORMATIEBEHOEFTE</a:t>
            </a:r>
            <a:endParaRPr lang="nl-NL" sz="600" dirty="0"/>
          </a:p>
        </p:txBody>
      </p:sp>
      <p:sp>
        <p:nvSpPr>
          <p:cNvPr id="26" name="Stroomdiagram: Document 9">
            <a:extLst>
              <a:ext uri="{FF2B5EF4-FFF2-40B4-BE49-F238E27FC236}">
                <a16:creationId xmlns:a16="http://schemas.microsoft.com/office/drawing/2014/main" id="{44EEAEF1-0281-B5DA-5F43-60BBCB5F71FD}"/>
              </a:ext>
            </a:extLst>
          </p:cNvPr>
          <p:cNvSpPr>
            <a:spLocks/>
          </p:cNvSpPr>
          <p:nvPr/>
        </p:nvSpPr>
        <p:spPr>
          <a:xfrm>
            <a:off x="9840060" y="1372592"/>
            <a:ext cx="1586978" cy="366906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" b="1" dirty="0">
                <a:solidFill>
                  <a:schemeClr val="tx1"/>
                </a:solidFill>
              </a:rPr>
              <a:t>FASE II B                      </a:t>
            </a:r>
          </a:p>
          <a:p>
            <a:pPr algn="ctr"/>
            <a:r>
              <a:rPr lang="nl-NL" sz="600" b="1" dirty="0">
                <a:solidFill>
                  <a:schemeClr val="tx1"/>
                </a:solidFill>
              </a:rPr>
              <a:t>KOSTEN-BATEN ANALYSE</a:t>
            </a:r>
          </a:p>
        </p:txBody>
      </p:sp>
      <p:sp>
        <p:nvSpPr>
          <p:cNvPr id="27" name="Rechthoek 61">
            <a:extLst>
              <a:ext uri="{FF2B5EF4-FFF2-40B4-BE49-F238E27FC236}">
                <a16:creationId xmlns:a16="http://schemas.microsoft.com/office/drawing/2014/main" id="{F2AAE19A-7D50-C7F9-7029-C7FFFB2B650E}"/>
              </a:ext>
            </a:extLst>
          </p:cNvPr>
          <p:cNvSpPr>
            <a:spLocks/>
          </p:cNvSpPr>
          <p:nvPr/>
        </p:nvSpPr>
        <p:spPr>
          <a:xfrm>
            <a:off x="7073712" y="2658234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2.4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DATA ANALYSE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INFORMATIE BEHOEFTE</a:t>
            </a:r>
          </a:p>
        </p:txBody>
      </p:sp>
      <p:sp>
        <p:nvSpPr>
          <p:cNvPr id="28" name="Rechthoek 61">
            <a:extLst>
              <a:ext uri="{FF2B5EF4-FFF2-40B4-BE49-F238E27FC236}">
                <a16:creationId xmlns:a16="http://schemas.microsoft.com/office/drawing/2014/main" id="{A7123015-7108-21C8-471D-478FEDE46F67}"/>
              </a:ext>
            </a:extLst>
          </p:cNvPr>
          <p:cNvSpPr>
            <a:spLocks/>
          </p:cNvSpPr>
          <p:nvPr/>
        </p:nvSpPr>
        <p:spPr>
          <a:xfrm>
            <a:off x="7071861" y="1372592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VOORBEREIDING DEEP DIVE 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29" name="Rechthoek 61">
            <a:extLst>
              <a:ext uri="{FF2B5EF4-FFF2-40B4-BE49-F238E27FC236}">
                <a16:creationId xmlns:a16="http://schemas.microsoft.com/office/drawing/2014/main" id="{84433D57-7E32-6E0C-E33A-057E9AF4F0DE}"/>
              </a:ext>
            </a:extLst>
          </p:cNvPr>
          <p:cNvSpPr>
            <a:spLocks/>
          </p:cNvSpPr>
          <p:nvPr/>
        </p:nvSpPr>
        <p:spPr>
          <a:xfrm>
            <a:off x="7073711" y="2020666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2.3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UITVOERING DEEP DIVE</a:t>
            </a:r>
          </a:p>
          <a:p>
            <a:pPr algn="ctr"/>
            <a:endParaRPr lang="nl-NL" sz="800" dirty="0">
              <a:solidFill>
                <a:schemeClr val="bg1"/>
              </a:solidFill>
            </a:endParaRPr>
          </a:p>
        </p:txBody>
      </p:sp>
      <p:sp>
        <p:nvSpPr>
          <p:cNvPr id="30" name="Rechthoek 61">
            <a:extLst>
              <a:ext uri="{FF2B5EF4-FFF2-40B4-BE49-F238E27FC236}">
                <a16:creationId xmlns:a16="http://schemas.microsoft.com/office/drawing/2014/main" id="{34B56665-3101-072E-1B77-1F8D485A2559}"/>
              </a:ext>
            </a:extLst>
          </p:cNvPr>
          <p:cNvSpPr>
            <a:spLocks/>
          </p:cNvSpPr>
          <p:nvPr/>
        </p:nvSpPr>
        <p:spPr>
          <a:xfrm>
            <a:off x="7073711" y="718807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2.1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ICT Infra (realiseren)</a:t>
            </a:r>
          </a:p>
        </p:txBody>
      </p:sp>
      <p:sp>
        <p:nvSpPr>
          <p:cNvPr id="32" name="Rechthoek 96">
            <a:extLst>
              <a:ext uri="{FF2B5EF4-FFF2-40B4-BE49-F238E27FC236}">
                <a16:creationId xmlns:a16="http://schemas.microsoft.com/office/drawing/2014/main" id="{75A703AB-2217-20EC-77BD-CC045F735550}"/>
              </a:ext>
            </a:extLst>
          </p:cNvPr>
          <p:cNvSpPr>
            <a:spLocks/>
          </p:cNvSpPr>
          <p:nvPr/>
        </p:nvSpPr>
        <p:spPr>
          <a:xfrm>
            <a:off x="540453" y="3501923"/>
            <a:ext cx="11072417" cy="20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endParaRPr lang="nl-NL" sz="800" dirty="0">
              <a:solidFill>
                <a:schemeClr val="tx1"/>
              </a:solidFill>
            </a:endParaRPr>
          </a:p>
          <a:p>
            <a:pPr algn="ctr"/>
            <a:endParaRPr lang="nl-NL" sz="2000" b="1" dirty="0">
              <a:solidFill>
                <a:schemeClr val="tx1"/>
              </a:solidFill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</a:rPr>
              <a:t>FASE  III. Implementatie</a:t>
            </a:r>
          </a:p>
          <a:p>
            <a:pPr algn="ctr"/>
            <a:r>
              <a:rPr lang="nl-NL" sz="800" b="1" i="1" u="sng" dirty="0">
                <a:solidFill>
                  <a:srgbClr val="002060"/>
                </a:solidFill>
                <a:latin typeface="+mj-lt"/>
              </a:rPr>
              <a:t>Wat</a:t>
            </a:r>
            <a:r>
              <a:rPr lang="nl-NL" sz="800" dirty="0">
                <a:solidFill>
                  <a:srgbClr val="002060"/>
                </a:solidFill>
                <a:latin typeface="+mj-lt"/>
              </a:rPr>
              <a:t> gaan we precies doen om dit object ‘Datagedreven’ te maken?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                                                                                                       </a:t>
            </a:r>
          </a:p>
          <a:p>
            <a:pPr algn="ctr"/>
            <a:endParaRPr lang="nl-NL" sz="800" dirty="0">
              <a:solidFill>
                <a:schemeClr val="tx1"/>
              </a:solidFill>
            </a:endParaRPr>
          </a:p>
        </p:txBody>
      </p:sp>
      <p:sp>
        <p:nvSpPr>
          <p:cNvPr id="33" name="Rechthoek 30">
            <a:extLst>
              <a:ext uri="{FF2B5EF4-FFF2-40B4-BE49-F238E27FC236}">
                <a16:creationId xmlns:a16="http://schemas.microsoft.com/office/drawing/2014/main" id="{806319DA-C9E7-E2D0-D719-979F601464B3}"/>
              </a:ext>
            </a:extLst>
          </p:cNvPr>
          <p:cNvSpPr>
            <a:spLocks/>
          </p:cNvSpPr>
          <p:nvPr/>
        </p:nvSpPr>
        <p:spPr>
          <a:xfrm>
            <a:off x="1638314" y="4134516"/>
            <a:ext cx="2520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INSTALLEREN SENSOREN/ONTSLUITEN DATA</a:t>
            </a:r>
          </a:p>
        </p:txBody>
      </p:sp>
      <p:sp>
        <p:nvSpPr>
          <p:cNvPr id="34" name="Rechthoek 30">
            <a:extLst>
              <a:ext uri="{FF2B5EF4-FFF2-40B4-BE49-F238E27FC236}">
                <a16:creationId xmlns:a16="http://schemas.microsoft.com/office/drawing/2014/main" id="{577E0BA9-A1D7-1A05-F9DB-54F0FA7B510B}"/>
              </a:ext>
            </a:extLst>
          </p:cNvPr>
          <p:cNvSpPr>
            <a:spLocks/>
          </p:cNvSpPr>
          <p:nvPr/>
        </p:nvSpPr>
        <p:spPr>
          <a:xfrm>
            <a:off x="4329368" y="4133165"/>
            <a:ext cx="2628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3.2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DASHBOARD </a:t>
            </a:r>
          </a:p>
        </p:txBody>
      </p:sp>
      <p:sp>
        <p:nvSpPr>
          <p:cNvPr id="35" name="Rechthoek 30">
            <a:extLst>
              <a:ext uri="{FF2B5EF4-FFF2-40B4-BE49-F238E27FC236}">
                <a16:creationId xmlns:a16="http://schemas.microsoft.com/office/drawing/2014/main" id="{311656FA-953F-8659-E19B-B77696F9C714}"/>
              </a:ext>
            </a:extLst>
          </p:cNvPr>
          <p:cNvSpPr>
            <a:spLocks/>
          </p:cNvSpPr>
          <p:nvPr/>
        </p:nvSpPr>
        <p:spPr>
          <a:xfrm>
            <a:off x="7079928" y="4131835"/>
            <a:ext cx="2537172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 STAP 3.3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C6369A43-C88D-8085-3657-32B49EF59FCF}"/>
              </a:ext>
            </a:extLst>
          </p:cNvPr>
          <p:cNvSpPr>
            <a:spLocks/>
          </p:cNvSpPr>
          <p:nvPr/>
        </p:nvSpPr>
        <p:spPr>
          <a:xfrm>
            <a:off x="9843758" y="4295278"/>
            <a:ext cx="1583279" cy="366906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37" name="Rechthoek 96">
            <a:extLst>
              <a:ext uri="{FF2B5EF4-FFF2-40B4-BE49-F238E27FC236}">
                <a16:creationId xmlns:a16="http://schemas.microsoft.com/office/drawing/2014/main" id="{F6E22A79-E21B-F83E-B870-E1D641973EB0}"/>
              </a:ext>
            </a:extLst>
          </p:cNvPr>
          <p:cNvSpPr>
            <a:spLocks/>
          </p:cNvSpPr>
          <p:nvPr/>
        </p:nvSpPr>
        <p:spPr>
          <a:xfrm>
            <a:off x="567688" y="4920406"/>
            <a:ext cx="10996149" cy="28161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18000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2400" b="1" dirty="0">
              <a:solidFill>
                <a:schemeClr val="tx1"/>
              </a:solidFill>
            </a:endParaRPr>
          </a:p>
          <a:p>
            <a:pPr algn="ctr"/>
            <a:endParaRPr lang="nl-NL" sz="2000" b="1" dirty="0">
              <a:solidFill>
                <a:schemeClr val="tx1"/>
              </a:solidFill>
            </a:endParaRPr>
          </a:p>
          <a:p>
            <a:pPr algn="ctr"/>
            <a:r>
              <a:rPr lang="nl-NL" sz="2000" b="1" dirty="0">
                <a:solidFill>
                  <a:srgbClr val="002060"/>
                </a:solidFill>
              </a:rPr>
              <a:t>FASE  IV.   Event monitoren &amp; handelen</a:t>
            </a:r>
          </a:p>
          <a:p>
            <a:pPr algn="ctr"/>
            <a:r>
              <a:rPr lang="nl-NL" sz="800" b="1" i="1" u="sng" dirty="0">
                <a:solidFill>
                  <a:srgbClr val="002060"/>
                </a:solidFill>
                <a:effectLst/>
                <a:latin typeface="+mj-lt"/>
              </a:rPr>
              <a:t>Welke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 handelingen worden geactiveerd met welke data?</a:t>
            </a:r>
            <a:endParaRPr lang="nl-NL" sz="800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nl-NL" sz="2400" b="1" dirty="0">
                <a:solidFill>
                  <a:schemeClr val="tx1"/>
                </a:solidFill>
              </a:rPr>
              <a:t>                                                                     </a:t>
            </a:r>
          </a:p>
          <a:p>
            <a:pPr algn="ctr"/>
            <a:endParaRPr lang="nl-NL" sz="1200" b="1" dirty="0">
              <a:solidFill>
                <a:schemeClr val="tx1"/>
              </a:solidFill>
            </a:endParaRPr>
          </a:p>
        </p:txBody>
      </p:sp>
      <p:sp>
        <p:nvSpPr>
          <p:cNvPr id="39" name="Rechthoek 30">
            <a:extLst>
              <a:ext uri="{FF2B5EF4-FFF2-40B4-BE49-F238E27FC236}">
                <a16:creationId xmlns:a16="http://schemas.microsoft.com/office/drawing/2014/main" id="{6C019A31-934E-101E-FA5D-A6EB3A028228}"/>
              </a:ext>
            </a:extLst>
          </p:cNvPr>
          <p:cNvSpPr>
            <a:spLocks/>
          </p:cNvSpPr>
          <p:nvPr/>
        </p:nvSpPr>
        <p:spPr>
          <a:xfrm>
            <a:off x="3968553" y="6171573"/>
            <a:ext cx="3678729" cy="441490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tx1"/>
                </a:solidFill>
              </a:rPr>
              <a:t>4.6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Optioneel: Volgende iteratie, nieuwe Deep Dive, Start: vanaf FASE II stap 2.2</a:t>
            </a:r>
          </a:p>
        </p:txBody>
      </p:sp>
      <p:sp>
        <p:nvSpPr>
          <p:cNvPr id="40" name="Rechthoek 30">
            <a:extLst>
              <a:ext uri="{FF2B5EF4-FFF2-40B4-BE49-F238E27FC236}">
                <a16:creationId xmlns:a16="http://schemas.microsoft.com/office/drawing/2014/main" id="{DA158043-CF7A-6A1D-8E7A-19BEA8EE26B7}"/>
              </a:ext>
            </a:extLst>
          </p:cNvPr>
          <p:cNvSpPr>
            <a:spLocks/>
          </p:cNvSpPr>
          <p:nvPr/>
        </p:nvSpPr>
        <p:spPr>
          <a:xfrm>
            <a:off x="7920706" y="5436058"/>
            <a:ext cx="1677652" cy="539999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4.4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EVALUATIE</a:t>
            </a:r>
          </a:p>
        </p:txBody>
      </p:sp>
      <p:sp>
        <p:nvSpPr>
          <p:cNvPr id="41" name="Rechthoek 30">
            <a:extLst>
              <a:ext uri="{FF2B5EF4-FFF2-40B4-BE49-F238E27FC236}">
                <a16:creationId xmlns:a16="http://schemas.microsoft.com/office/drawing/2014/main" id="{F2E089A3-579C-5EC1-412E-6DB6CE3B8372}"/>
              </a:ext>
            </a:extLst>
          </p:cNvPr>
          <p:cNvSpPr>
            <a:spLocks/>
          </p:cNvSpPr>
          <p:nvPr/>
        </p:nvSpPr>
        <p:spPr>
          <a:xfrm>
            <a:off x="5969631" y="5460259"/>
            <a:ext cx="1677652" cy="515798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4.3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HANDELEN</a:t>
            </a:r>
          </a:p>
        </p:txBody>
      </p:sp>
      <p:sp>
        <p:nvSpPr>
          <p:cNvPr id="42" name="Rechthoek 30">
            <a:extLst>
              <a:ext uri="{FF2B5EF4-FFF2-40B4-BE49-F238E27FC236}">
                <a16:creationId xmlns:a16="http://schemas.microsoft.com/office/drawing/2014/main" id="{E726F9BA-5DEE-1B17-7F02-C9CA36CDB27F}"/>
              </a:ext>
            </a:extLst>
          </p:cNvPr>
          <p:cNvSpPr>
            <a:spLocks/>
          </p:cNvSpPr>
          <p:nvPr/>
        </p:nvSpPr>
        <p:spPr>
          <a:xfrm>
            <a:off x="1256361" y="5441360"/>
            <a:ext cx="2304000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4.1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START MONITOREN EN HANDELEN</a:t>
            </a:r>
          </a:p>
        </p:txBody>
      </p:sp>
      <p:sp>
        <p:nvSpPr>
          <p:cNvPr id="43" name="Rechthoek 30">
            <a:extLst>
              <a:ext uri="{FF2B5EF4-FFF2-40B4-BE49-F238E27FC236}">
                <a16:creationId xmlns:a16="http://schemas.microsoft.com/office/drawing/2014/main" id="{4FF4532C-40DB-0AD9-CEF1-148A45DE2CEB}"/>
              </a:ext>
            </a:extLst>
          </p:cNvPr>
          <p:cNvSpPr>
            <a:spLocks/>
          </p:cNvSpPr>
          <p:nvPr/>
        </p:nvSpPr>
        <p:spPr>
          <a:xfrm>
            <a:off x="3968553" y="5436059"/>
            <a:ext cx="1800260" cy="539998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4.2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BEOORDELEN EVENT </a:t>
            </a:r>
          </a:p>
        </p:txBody>
      </p:sp>
      <p:sp>
        <p:nvSpPr>
          <p:cNvPr id="45" name="Rechthoek 30">
            <a:extLst>
              <a:ext uri="{FF2B5EF4-FFF2-40B4-BE49-F238E27FC236}">
                <a16:creationId xmlns:a16="http://schemas.microsoft.com/office/drawing/2014/main" id="{026C077D-D38F-2415-B4AC-2EAD659E1598}"/>
              </a:ext>
            </a:extLst>
          </p:cNvPr>
          <p:cNvSpPr>
            <a:spLocks/>
          </p:cNvSpPr>
          <p:nvPr/>
        </p:nvSpPr>
        <p:spPr>
          <a:xfrm>
            <a:off x="9910386" y="5436058"/>
            <a:ext cx="1497909" cy="540000"/>
          </a:xfrm>
          <a:prstGeom prst="rect">
            <a:avLst/>
          </a:prstGeom>
          <a:solidFill>
            <a:srgbClr val="002060">
              <a:alpha val="96000"/>
            </a:srgb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chemeClr val="bg1"/>
                </a:solidFill>
              </a:rPr>
              <a:t>STAP 4.5 </a:t>
            </a:r>
          </a:p>
          <a:p>
            <a:pPr algn="ctr"/>
            <a:r>
              <a:rPr lang="nl-NL" sz="800" dirty="0">
                <a:solidFill>
                  <a:schemeClr val="bg1"/>
                </a:solidFill>
              </a:rPr>
              <a:t>ONTWIKKELING </a:t>
            </a:r>
            <a:br>
              <a:rPr lang="nl-NL" sz="800" dirty="0">
                <a:solidFill>
                  <a:schemeClr val="bg1"/>
                </a:solidFill>
              </a:rPr>
            </a:br>
            <a:r>
              <a:rPr lang="nl-NL" sz="800" dirty="0">
                <a:solidFill>
                  <a:schemeClr val="bg1"/>
                </a:solidFill>
              </a:rPr>
              <a:t>EARLY WARNING FUNCTIE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395AC92-625C-3B69-CF3B-5AC045EBC0BA}"/>
              </a:ext>
            </a:extLst>
          </p:cNvPr>
          <p:cNvSpPr>
            <a:spLocks/>
          </p:cNvSpPr>
          <p:nvPr/>
        </p:nvSpPr>
        <p:spPr>
          <a:xfrm>
            <a:off x="3968553" y="2833528"/>
            <a:ext cx="1815977" cy="366906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B3D904A-785A-36AD-8618-9ED65057881A}"/>
              </a:ext>
            </a:extLst>
          </p:cNvPr>
          <p:cNvSpPr>
            <a:spLocks/>
          </p:cNvSpPr>
          <p:nvPr/>
        </p:nvSpPr>
        <p:spPr>
          <a:xfrm>
            <a:off x="9843759" y="2806418"/>
            <a:ext cx="1583278" cy="366906"/>
          </a:xfrm>
          <a:prstGeom prst="rect">
            <a:avLst/>
          </a:prstGeom>
          <a:gradFill flip="none" rotWithShape="1">
            <a:gsLst>
              <a:gs pos="50000">
                <a:schemeClr val="accent6"/>
              </a:gs>
              <a:gs pos="83000">
                <a:srgbClr val="FF0000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GO/ NO GO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2360A6C-C5AD-FDAB-1AEE-F3C995F2D010}"/>
              </a:ext>
            </a:extLst>
          </p:cNvPr>
          <p:cNvSpPr txBox="1"/>
          <p:nvPr/>
        </p:nvSpPr>
        <p:spPr>
          <a:xfrm>
            <a:off x="6239346" y="389791"/>
            <a:ext cx="5373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i="1" u="sng" dirty="0">
                <a:solidFill>
                  <a:srgbClr val="002060"/>
                </a:solidFill>
                <a:effectLst/>
                <a:latin typeface="+mj-lt"/>
              </a:rPr>
              <a:t>Hoe</a:t>
            </a:r>
            <a:r>
              <a:rPr lang="nl-NL" sz="800" b="0" i="1" dirty="0">
                <a:solidFill>
                  <a:srgbClr val="002060"/>
                </a:solidFill>
                <a:effectLst/>
                <a:latin typeface="+mj-lt"/>
              </a:rPr>
              <a:t> gaan we ‘Datagedreven Assetmanagement’ op dit object toepassen</a:t>
            </a:r>
            <a:endParaRPr lang="nl-NL" sz="800" dirty="0">
              <a:latin typeface="+mj-lt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9BC69E5-D224-DE9C-166A-AD27F5194BE4}"/>
              </a:ext>
            </a:extLst>
          </p:cNvPr>
          <p:cNvSpPr txBox="1"/>
          <p:nvPr/>
        </p:nvSpPr>
        <p:spPr>
          <a:xfrm>
            <a:off x="6212871" y="135611"/>
            <a:ext cx="54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 dirty="0">
                <a:solidFill>
                  <a:srgbClr val="002060"/>
                </a:solidFill>
              </a:rPr>
              <a:t>FASE II. Analyse</a:t>
            </a:r>
          </a:p>
        </p:txBody>
      </p:sp>
      <p:sp>
        <p:nvSpPr>
          <p:cNvPr id="11" name="Rechthoek 96">
            <a:extLst>
              <a:ext uri="{FF2B5EF4-FFF2-40B4-BE49-F238E27FC236}">
                <a16:creationId xmlns:a16="http://schemas.microsoft.com/office/drawing/2014/main" id="{77D96C05-0EF7-B0F4-E44B-7B85F3958D49}"/>
              </a:ext>
            </a:extLst>
          </p:cNvPr>
          <p:cNvSpPr/>
          <p:nvPr/>
        </p:nvSpPr>
        <p:spPr>
          <a:xfrm rot="16200000">
            <a:off x="-2927348" y="3260183"/>
            <a:ext cx="6592373" cy="343230"/>
          </a:xfrm>
          <a:prstGeom prst="rect">
            <a:avLst/>
          </a:prstGeom>
          <a:solidFill>
            <a:srgbClr val="00206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4 FASEN PLAN VERSIE 1.90</a:t>
            </a:r>
          </a:p>
        </p:txBody>
      </p:sp>
      <p:cxnSp>
        <p:nvCxnSpPr>
          <p:cNvPr id="13" name="Verbindingslijn: gebogen 12">
            <a:extLst>
              <a:ext uri="{FF2B5EF4-FFF2-40B4-BE49-F238E27FC236}">
                <a16:creationId xmlns:a16="http://schemas.microsoft.com/office/drawing/2014/main" id="{02B417E5-E1E7-9CF9-764D-A2C2FFA331F8}"/>
              </a:ext>
            </a:extLst>
          </p:cNvPr>
          <p:cNvCxnSpPr>
            <a:cxnSpLocks/>
            <a:stCxn id="40" idx="2"/>
            <a:endCxn id="39" idx="3"/>
          </p:cNvCxnSpPr>
          <p:nvPr/>
        </p:nvCxnSpPr>
        <p:spPr>
          <a:xfrm rot="5400000">
            <a:off x="7995277" y="5628062"/>
            <a:ext cx="416261" cy="1112250"/>
          </a:xfrm>
          <a:prstGeom prst="bentConnector2">
            <a:avLst/>
          </a:prstGeom>
          <a:ln w="15875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roomdiagram: Document 9">
            <a:extLst>
              <a:ext uri="{FF2B5EF4-FFF2-40B4-BE49-F238E27FC236}">
                <a16:creationId xmlns:a16="http://schemas.microsoft.com/office/drawing/2014/main" id="{C012DA1E-FF50-24C8-1379-2E045DD3A732}"/>
              </a:ext>
            </a:extLst>
          </p:cNvPr>
          <p:cNvSpPr>
            <a:spLocks/>
          </p:cNvSpPr>
          <p:nvPr/>
        </p:nvSpPr>
        <p:spPr>
          <a:xfrm>
            <a:off x="9843759" y="3599763"/>
            <a:ext cx="1583280" cy="512900"/>
          </a:xfrm>
          <a:prstGeom prst="flowChartDocument">
            <a:avLst/>
          </a:prstGeom>
          <a:gradFill>
            <a:gsLst>
              <a:gs pos="23000">
                <a:schemeClr val="accent4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800" b="1" dirty="0">
              <a:solidFill>
                <a:schemeClr val="tx1"/>
              </a:solidFill>
            </a:endParaRP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Fase III A                    </a:t>
            </a:r>
          </a:p>
          <a:p>
            <a:pPr algn="ctr"/>
            <a:r>
              <a:rPr lang="nl-NL" sz="800" b="1" dirty="0">
                <a:solidFill>
                  <a:schemeClr val="tx1"/>
                </a:solidFill>
              </a:rPr>
              <a:t>Beschreven en ingerichte DGAM dashboard</a:t>
            </a:r>
          </a:p>
        </p:txBody>
      </p:sp>
      <p:sp>
        <p:nvSpPr>
          <p:cNvPr id="14" name="Rechthoek 28">
            <a:extLst>
              <a:ext uri="{FF2B5EF4-FFF2-40B4-BE49-F238E27FC236}">
                <a16:creationId xmlns:a16="http://schemas.microsoft.com/office/drawing/2014/main" id="{C0D14B47-3320-71CC-951E-98B99E5CC80E}"/>
              </a:ext>
            </a:extLst>
          </p:cNvPr>
          <p:cNvSpPr/>
          <p:nvPr/>
        </p:nvSpPr>
        <p:spPr>
          <a:xfrm>
            <a:off x="6431416" y="706689"/>
            <a:ext cx="325121" cy="2493745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nl-NL" sz="800" dirty="0">
              <a:solidFill>
                <a:srgbClr val="002060"/>
              </a:solidFill>
            </a:endParaRPr>
          </a:p>
          <a:p>
            <a:pPr algn="ctr"/>
            <a:r>
              <a:rPr lang="nl-NL" sz="800" dirty="0">
                <a:solidFill>
                  <a:srgbClr val="002060"/>
                </a:solidFill>
              </a:rPr>
              <a:t>FORMEREN IMPLEMENTATIE TEAM</a:t>
            </a:r>
          </a:p>
          <a:p>
            <a:pPr algn="ctr"/>
            <a:endParaRPr lang="nl-NL" sz="800" dirty="0">
              <a:solidFill>
                <a:srgbClr val="002060"/>
              </a:solidFill>
            </a:endParaRPr>
          </a:p>
        </p:txBody>
      </p:sp>
      <p:sp>
        <p:nvSpPr>
          <p:cNvPr id="20" name="Rechthoek 28">
            <a:extLst>
              <a:ext uri="{FF2B5EF4-FFF2-40B4-BE49-F238E27FC236}">
                <a16:creationId xmlns:a16="http://schemas.microsoft.com/office/drawing/2014/main" id="{F39D7884-2C67-816C-0376-B069488F7557}"/>
              </a:ext>
            </a:extLst>
          </p:cNvPr>
          <p:cNvSpPr/>
          <p:nvPr/>
        </p:nvSpPr>
        <p:spPr>
          <a:xfrm rot="16200000">
            <a:off x="762357" y="3949245"/>
            <a:ext cx="1113862" cy="394382"/>
          </a:xfrm>
          <a:prstGeom prst="rect">
            <a:avLst/>
          </a:prstGeom>
          <a:solidFill>
            <a:schemeClr val="bg1">
              <a:alpha val="96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 dirty="0">
                <a:solidFill>
                  <a:srgbClr val="002060"/>
                </a:solidFill>
              </a:rPr>
              <a:t>TEAMLEDEN HERIJKEN \ AANVULLEN</a:t>
            </a: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33BEFCA3-1DBE-FC8A-B650-DD415C7E213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3143" l="10000" r="90000">
                        <a14:foregroundMark x1="17143" y1="10857" x2="34286" y2="4000"/>
                        <a14:foregroundMark x1="31429" y1="76571" x2="64286" y2="88571"/>
                        <a14:foregroundMark x1="71429" y1="90857" x2="27143" y2="79429"/>
                        <a14:foregroundMark x1="24286" y1="93143" x2="24286" y2="9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62" y="5447781"/>
            <a:ext cx="214988" cy="540754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AB0170A2-A8DD-C48A-2649-6EE56B1B5F07}"/>
              </a:ext>
            </a:extLst>
          </p:cNvPr>
          <p:cNvSpPr txBox="1"/>
          <p:nvPr/>
        </p:nvSpPr>
        <p:spPr>
          <a:xfrm>
            <a:off x="4723597" y="-75836"/>
            <a:ext cx="2865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Vereenvoudigde versie zonder sub-stappen</a:t>
            </a:r>
          </a:p>
        </p:txBody>
      </p:sp>
    </p:spTree>
    <p:extLst>
      <p:ext uri="{BB962C8B-B14F-4D97-AF65-F5344CB8AC3E}">
        <p14:creationId xmlns:p14="http://schemas.microsoft.com/office/powerpoint/2010/main" val="38704104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0" tIns="45720" rIns="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7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enW Nederlands 16:9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e46" id="{D7A288C4-2E63-1F40-8FEE-1BD90C88DEA2}" vid="{DC129FCA-0CF9-BD45-9DB2-8FC41F291E1F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5933227-c3f7-44e9-a0d0-47b8aa63eabf">SW00-1678295136-597</_dlc_DocId>
    <_dlc_DocIdUrl xmlns="75933227-c3f7-44e9-a0d0-47b8aa63eabf">
      <Url>https://samenwerken.rws.nl/sites/M231002903/_layouts/15/DocIdRedir.aspx?ID=SW00-1678295136-597</Url>
      <Description>SW00-1678295136-597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77E7C1A0B9F4287287DB1D88C5105" ma:contentTypeVersion="3" ma:contentTypeDescription="Een nieuw document maken." ma:contentTypeScope="" ma:versionID="323fe2a152fa84c2a3f49e783834c179">
  <xsd:schema xmlns:xsd="http://www.w3.org/2001/XMLSchema" xmlns:xs="http://www.w3.org/2001/XMLSchema" xmlns:p="http://schemas.microsoft.com/office/2006/metadata/properties" xmlns:ns2="75933227-c3f7-44e9-a0d0-47b8aa63eabf" targetNamespace="http://schemas.microsoft.com/office/2006/metadata/properties" ma:root="true" ma:fieldsID="f2f8cbe5829db5e2b477e0bbcb819648" ns2:_="">
    <xsd:import namespace="75933227-c3f7-44e9-a0d0-47b8aa63eab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33227-c3f7-44e9-a0d0-47b8aa63eab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690F3A-095C-45A0-A9BF-B1CAEABBB6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B60415B-742F-4D95-B057-ECF897FC64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1F9F71-C58A-4E39-8C52-4BE94C52D7FA}">
  <ds:schemaRefs>
    <ds:schemaRef ds:uri="75933227-c3f7-44e9-a0d0-47b8aa63eabf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6F19BDD-DD2B-43A1-BA62-3F288CAFB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33227-c3f7-44e9-a0d0-47b8aa63ea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18388</TotalTime>
  <Words>686</Words>
  <Application>Microsoft Office PowerPoint</Application>
  <PresentationFormat>Breedbeeld</PresentationFormat>
  <Paragraphs>232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proxima-nova</vt:lpstr>
      <vt:lpstr>Verdana</vt:lpstr>
      <vt:lpstr>Wingdings</vt:lpstr>
      <vt:lpstr>Kantoorthema</vt:lpstr>
      <vt:lpstr>Aangepast ontwerp</vt:lpstr>
      <vt:lpstr>IenW Nederlands 16:9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T.Koning (PPO)</dc:creator>
  <cp:lastModifiedBy>Oemar, Jane (RWS NN)</cp:lastModifiedBy>
  <cp:revision>467</cp:revision>
  <dcterms:created xsi:type="dcterms:W3CDTF">2020-07-17T08:45:29Z</dcterms:created>
  <dcterms:modified xsi:type="dcterms:W3CDTF">2024-11-27T14:33:35Z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0x010100CB677E7C1A0B9F4287287DB1D88C5105</vt:lpwstr>
  </property>
  <property fmtid="{D5CDD505-2E9C-101B-9397-08002B2CF9AE}" pid="3" name="_dlc_DocIdItemGuid">
    <vt:lpwstr>fcead344-c5c5-432f-9c00-5a650e6345d1</vt:lpwstr>
  </property>
</Properties>
</file>