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84" r:id="rId4"/>
  </p:sldMasterIdLst>
  <p:notesMasterIdLst>
    <p:notesMasterId r:id="rId20"/>
  </p:notesMasterIdLst>
  <p:sldIdLst>
    <p:sldId id="257" r:id="rId5"/>
    <p:sldId id="341" r:id="rId6"/>
    <p:sldId id="340" r:id="rId7"/>
    <p:sldId id="342" r:id="rId8"/>
    <p:sldId id="343" r:id="rId9"/>
    <p:sldId id="344" r:id="rId10"/>
    <p:sldId id="345" r:id="rId11"/>
    <p:sldId id="347" r:id="rId12"/>
    <p:sldId id="348" r:id="rId13"/>
    <p:sldId id="349" r:id="rId14"/>
    <p:sldId id="350" r:id="rId15"/>
    <p:sldId id="351" r:id="rId16"/>
    <p:sldId id="352" r:id="rId17"/>
    <p:sldId id="353" r:id="rId18"/>
    <p:sldId id="354"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D5348767-540F-4D29-A07F-BDB75EB9256E}">
          <p14:sldIdLst>
            <p14:sldId id="257"/>
            <p14:sldId id="341"/>
            <p14:sldId id="340"/>
            <p14:sldId id="342"/>
            <p14:sldId id="343"/>
            <p14:sldId id="344"/>
            <p14:sldId id="345"/>
            <p14:sldId id="347"/>
            <p14:sldId id="348"/>
            <p14:sldId id="349"/>
            <p14:sldId id="350"/>
            <p14:sldId id="351"/>
            <p14:sldId id="352"/>
            <p14:sldId id="353"/>
            <p14:sldId id="35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5E7606-E331-4C21-F604-40EC3BAD951D}" name="Oemar, Jane (RWS NN)" initials="JO" userId="S::jane.oemar@rws.nl::7a990448-caff-45f4-a59e-3ec693d0851a" providerId="AD"/>
  <p188:author id="{1F350932-EEF1-34A0-FFFE-02BC96DE3902}" name="Koning, Tom (RWS PPO)" initials="TK" userId="S::tom.koning@rws.nl::d34b17b4-a1d8-4286-b99d-a83a133c63f7" providerId="AD"/>
  <p188:author id="{5EBD5051-9DD6-1FB1-C394-9A1A2960BA0B}" name="Henzen, Rindha (RWS WNZ)" initials="RH" userId="S::rindha.henzen@rws.nl::69a889bd-2b97-4f8c-be84-9fbd0d263bb4" providerId="AD"/>
  <p188:author id="{CC8B057D-DB59-A7D7-E4A8-449F7BC9AB59}" name="Vlerken, Marijke van (RWS WNZ)" initials="" userId="S::marijke.van.vlerken@rws.nl::efaceef0-fef4-4822-9169-5fe4cce50546" providerId="AD"/>
  <p188:author id="{2633C18E-78DE-CCC3-61BC-7897A7FED109}" name="Geurts, Jana (RWS WNZ)" initials="JG" userId="S::jana.geurts@rws.nl::e0eb9b57-60b9-4824-b7c9-349846b490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F5FF"/>
    <a:srgbClr val="002060"/>
    <a:srgbClr val="003E63"/>
    <a:srgbClr val="A6D5C7"/>
    <a:srgbClr val="83CFFF"/>
    <a:srgbClr val="052669"/>
    <a:srgbClr val="E1F3FF"/>
    <a:srgbClr val="005C95"/>
    <a:srgbClr val="D9F0FF"/>
    <a:srgbClr val="C1E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FFE7A0-5D9B-48A3-BD15-B4628E5412D0}" v="2" dt="2025-10-29T09:47:53.49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30" autoAdjust="0"/>
    <p:restoredTop sz="94660"/>
  </p:normalViewPr>
  <p:slideViewPr>
    <p:cSldViewPr snapToGrid="0">
      <p:cViewPr>
        <p:scale>
          <a:sx n="60" d="100"/>
          <a:sy n="60" d="100"/>
        </p:scale>
        <p:origin x="1052" y="35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56E4EF-CC6D-4FEA-B082-10D427F68EA0}" type="datetimeFigureOut">
              <a:rPr lang="nl-NL" smtClean="0"/>
              <a:t>3-12-2025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45A0AC-1E16-45FB-BB9C-2FD642C7C908}" type="slidenum">
              <a:rPr lang="nl-NL" smtClean="0"/>
              <a:t>‹nr.›</a:t>
            </a:fld>
            <a:endParaRPr lang="nl-NL"/>
          </a:p>
        </p:txBody>
      </p:sp>
    </p:spTree>
    <p:extLst>
      <p:ext uri="{BB962C8B-B14F-4D97-AF65-F5344CB8AC3E}">
        <p14:creationId xmlns:p14="http://schemas.microsoft.com/office/powerpoint/2010/main" val="365885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0" name="Vrije vorm: vorm 29">
            <a:extLst>
              <a:ext uri="{FF2B5EF4-FFF2-40B4-BE49-F238E27FC236}">
                <a16:creationId xmlns:a16="http://schemas.microsoft.com/office/drawing/2014/main" id="{FB7BC648-3F3A-4FE6-B474-FF08AD16EC55}"/>
              </a:ext>
            </a:extLst>
          </p:cNvPr>
          <p:cNvSpPr/>
          <p:nvPr userDrawn="1"/>
        </p:nvSpPr>
        <p:spPr>
          <a:xfrm>
            <a:off x="0" y="0"/>
            <a:ext cx="6096000" cy="6858000"/>
          </a:xfrm>
          <a:custGeom>
            <a:avLst/>
            <a:gdLst>
              <a:gd name="connsiteX0" fmla="*/ 0 w 6096000"/>
              <a:gd name="connsiteY0" fmla="*/ 0 h 6858000"/>
              <a:gd name="connsiteX1" fmla="*/ 5850001 w 6096000"/>
              <a:gd name="connsiteY1" fmla="*/ 0 h 6858000"/>
              <a:gd name="connsiteX2" fmla="*/ 5850001 w 6096000"/>
              <a:gd name="connsiteY2" fmla="*/ 975600 h 6858000"/>
              <a:gd name="connsiteX3" fmla="*/ 6096000 w 6096000"/>
              <a:gd name="connsiteY3" fmla="*/ 975600 h 6858000"/>
              <a:gd name="connsiteX4" fmla="*/ 6096000 w 6096000"/>
              <a:gd name="connsiteY4" fmla="*/ 6858000 h 6858000"/>
              <a:gd name="connsiteX5" fmla="*/ 0 w 60960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5850001" y="0"/>
                </a:lnTo>
                <a:lnTo>
                  <a:pt x="5850001" y="975600"/>
                </a:lnTo>
                <a:lnTo>
                  <a:pt x="6096000" y="975600"/>
                </a:lnTo>
                <a:lnTo>
                  <a:pt x="6096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4" name="Ondertitel 2"/>
          <p:cNvSpPr>
            <a:spLocks noGrp="1"/>
          </p:cNvSpPr>
          <p:nvPr>
            <p:ph type="subTitle" idx="1" hasCustomPrompt="1"/>
          </p:nvPr>
        </p:nvSpPr>
        <p:spPr>
          <a:xfrm>
            <a:off x="6552000" y="3657600"/>
            <a:ext cx="5004000" cy="1828800"/>
          </a:xfrm>
        </p:spPr>
        <p:txBody>
          <a:bodyPr lIns="0" tIns="0" rIns="0" bIns="0"/>
          <a:lstStyle>
            <a:lvl1pPr marL="0" indent="0" algn="l">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25" name="Tijdelijke aanduiding voor tekst 16"/>
          <p:cNvSpPr>
            <a:spLocks noGrp="1"/>
          </p:cNvSpPr>
          <p:nvPr>
            <p:ph type="body" sz="quarter" idx="21" hasCustomPrompt="1"/>
          </p:nvPr>
        </p:nvSpPr>
        <p:spPr>
          <a:xfrm>
            <a:off x="6552000"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21" name="Titel 1"/>
          <p:cNvSpPr>
            <a:spLocks noGrp="1"/>
          </p:cNvSpPr>
          <p:nvPr>
            <p:ph type="ctrTitle" hasCustomPrompt="1"/>
          </p:nvPr>
        </p:nvSpPr>
        <p:spPr>
          <a:xfrm>
            <a:off x="6552000" y="2120417"/>
            <a:ext cx="5004000" cy="1403350"/>
          </a:xfrm>
        </p:spPr>
        <p:txBody>
          <a:bodyPr tIns="0" bIns="0" anchor="b">
            <a:normAutofit/>
          </a:bodyPr>
          <a:lstStyle>
            <a:lvl1pPr algn="l">
              <a:defRPr sz="3600">
                <a:solidFill>
                  <a:schemeClr val="tx1"/>
                </a:solidFill>
              </a:defRPr>
            </a:lvl1pPr>
          </a:lstStyle>
          <a:p>
            <a:r>
              <a:rPr lang="nl-NL" dirty="0"/>
              <a:t>Klik om een titel in te voegen</a:t>
            </a:r>
          </a:p>
        </p:txBody>
      </p:sp>
      <p:sp>
        <p:nvSpPr>
          <p:cNvPr id="9" name="Tijdelijke aanduiding voor tekst 8">
            <a:extLst>
              <a:ext uri="{FF2B5EF4-FFF2-40B4-BE49-F238E27FC236}">
                <a16:creationId xmlns:a16="http://schemas.microsoft.com/office/drawing/2014/main" id="{BCE3D936-01A5-42C9-A617-17B3B8FB8C54}"/>
              </a:ext>
            </a:extLst>
          </p:cNvPr>
          <p:cNvSpPr>
            <a:spLocks noGrp="1"/>
          </p:cNvSpPr>
          <p:nvPr>
            <p:ph type="body" sz="quarter" idx="25" hasCustomPrompt="1"/>
          </p:nvPr>
        </p:nvSpPr>
        <p:spPr>
          <a:xfrm>
            <a:off x="6552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sp>
        <p:nvSpPr>
          <p:cNvPr id="11" name="Vertrouwelijkheidsniveau">
            <a:extLst>
              <a:ext uri="{FF2B5EF4-FFF2-40B4-BE49-F238E27FC236}">
                <a16:creationId xmlns:a16="http://schemas.microsoft.com/office/drawing/2014/main" id="{D6028795-C409-40A9-B428-B0AF6EBB642E}"/>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jdelijke aanduiding voor dianummer 11">
            <a:extLst>
              <a:ext uri="{FF2B5EF4-FFF2-40B4-BE49-F238E27FC236}">
                <a16:creationId xmlns:a16="http://schemas.microsoft.com/office/drawing/2014/main" id="{41FD69D9-3E06-4876-9F73-71B6B351D2BE}"/>
              </a:ext>
            </a:extLst>
          </p:cNvPr>
          <p:cNvSpPr>
            <a:spLocks noGrp="1"/>
          </p:cNvSpPr>
          <p:nvPr>
            <p:ph type="sldNum" sz="quarter" idx="27"/>
          </p:nvPr>
        </p:nvSpPr>
        <p:spPr>
          <a:xfrm>
            <a:off x="11048400" y="6528572"/>
            <a:ext cx="511200" cy="183600"/>
          </a:xfrm>
        </p:spPr>
        <p:txBody>
          <a:bodyPr/>
          <a:lstStyle/>
          <a:p>
            <a:fld id="{6C93B359-CF0D-4389-949E-16A33FCBB3EC}" type="slidenum">
              <a:rPr lang="nl-NL" smtClean="0"/>
              <a:t>‹nr.›</a:t>
            </a:fld>
            <a:endParaRPr lang="nl-NL" dirty="0"/>
          </a:p>
        </p:txBody>
      </p:sp>
      <p:pic>
        <p:nvPicPr>
          <p:cNvPr id="3" name="Afbeelding 2">
            <a:extLst>
              <a:ext uri="{FF2B5EF4-FFF2-40B4-BE49-F238E27FC236}">
                <a16:creationId xmlns:a16="http://schemas.microsoft.com/office/drawing/2014/main" id="{8828510C-BC5B-408F-A83E-20041DE7A13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14955929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fbeelding horizontaal geel">
    <p:spTree>
      <p:nvGrpSpPr>
        <p:cNvPr id="1" name=""/>
        <p:cNvGrpSpPr/>
        <p:nvPr/>
      </p:nvGrpSpPr>
      <p:grpSpPr>
        <a:xfrm>
          <a:off x="0" y="0"/>
          <a:ext cx="0" cy="0"/>
          <a:chOff x="0" y="0"/>
          <a:chExt cx="0" cy="0"/>
        </a:xfrm>
      </p:grpSpPr>
      <p:sp>
        <p:nvSpPr>
          <p:cNvPr id="4" name="Tijdelijke aanduiding voor afbeelding 3">
            <a:extLst>
              <a:ext uri="{FF2B5EF4-FFF2-40B4-BE49-F238E27FC236}">
                <a16:creationId xmlns:a16="http://schemas.microsoft.com/office/drawing/2014/main" id="{E40B2573-7117-47DC-A1FC-56A832A1E9D3}"/>
              </a:ext>
            </a:extLst>
          </p:cNvPr>
          <p:cNvSpPr>
            <a:spLocks noGrp="1"/>
          </p:cNvSpPr>
          <p:nvPr>
            <p:ph type="pic" sz="quarter" idx="10" hasCustomPrompt="1"/>
          </p:nvPr>
        </p:nvSpPr>
        <p:spPr>
          <a:xfrm>
            <a:off x="0" y="3429000"/>
            <a:ext cx="12192000" cy="3429000"/>
          </a:xfrm>
          <a:solidFill>
            <a:schemeClr val="tx1">
              <a:lumMod val="85000"/>
            </a:schemeClr>
          </a:solidFill>
        </p:spPr>
        <p:txBody>
          <a:bodyPr tIns="1080000" anchor="t" anchorCtr="1"/>
          <a:lstStyle>
            <a:lvl1pPr marL="0" marR="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solidFill>
                  <a:schemeClr val="bg1"/>
                </a:solidFill>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6" name="Tijdelijke aanduiding voor dianummer 5">
            <a:extLst>
              <a:ext uri="{FF2B5EF4-FFF2-40B4-BE49-F238E27FC236}">
                <a16:creationId xmlns:a16="http://schemas.microsoft.com/office/drawing/2014/main" id="{C27AD964-7CC1-4105-95CD-B7149718814C}"/>
              </a:ext>
            </a:extLst>
          </p:cNvPr>
          <p:cNvSpPr>
            <a:spLocks noGrp="1"/>
          </p:cNvSpPr>
          <p:nvPr>
            <p:ph type="sldNum" sz="quarter" idx="11"/>
          </p:nvPr>
        </p:nvSpPr>
        <p:spPr/>
        <p:txBody>
          <a:bodyPr/>
          <a:lstStyle>
            <a:lvl1pPr>
              <a:defRPr>
                <a:solidFill>
                  <a:schemeClr val="bg1"/>
                </a:solidFill>
              </a:defRPr>
            </a:lvl1pPr>
          </a:lstStyle>
          <a:p>
            <a:fld id="{6C93B359-CF0D-4389-949E-16A33FCBB3EC}" type="slidenum">
              <a:rPr lang="nl-NL" smtClean="0"/>
              <a:pPr/>
              <a:t>‹nr.›</a:t>
            </a:fld>
            <a:endParaRPr lang="nl-NL" dirty="0"/>
          </a:p>
        </p:txBody>
      </p:sp>
      <p:sp>
        <p:nvSpPr>
          <p:cNvPr id="7" name="Titel 6">
            <a:extLst>
              <a:ext uri="{FF2B5EF4-FFF2-40B4-BE49-F238E27FC236}">
                <a16:creationId xmlns:a16="http://schemas.microsoft.com/office/drawing/2014/main" id="{4A879FCC-B15B-43B0-94C1-EA709F51A48D}"/>
              </a:ext>
            </a:extLst>
          </p:cNvPr>
          <p:cNvSpPr>
            <a:spLocks noGrp="1"/>
          </p:cNvSpPr>
          <p:nvPr>
            <p:ph type="title" hasCustomPrompt="1"/>
          </p:nvPr>
        </p:nvSpPr>
        <p:spPr/>
        <p:txBody>
          <a:bodyPr/>
          <a:lstStyle>
            <a:lvl1pPr>
              <a:defRPr>
                <a:solidFill>
                  <a:schemeClr val="bg1"/>
                </a:solidFill>
              </a:defRPr>
            </a:lvl1pPr>
          </a:lstStyle>
          <a:p>
            <a:r>
              <a:rPr lang="nl-NL" dirty="0"/>
              <a:t>Klik om een titel in te voegen</a:t>
            </a:r>
          </a:p>
        </p:txBody>
      </p:sp>
    </p:spTree>
    <p:extLst>
      <p:ext uri="{BB962C8B-B14F-4D97-AF65-F5344CB8AC3E}">
        <p14:creationId xmlns:p14="http://schemas.microsoft.com/office/powerpoint/2010/main" val="51218793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fbeelding">
    <p:spTree>
      <p:nvGrpSpPr>
        <p:cNvPr id="1" name=""/>
        <p:cNvGrpSpPr/>
        <p:nvPr/>
      </p:nvGrpSpPr>
      <p:grpSpPr>
        <a:xfrm>
          <a:off x="0" y="0"/>
          <a:ext cx="0" cy="0"/>
          <a:chOff x="0" y="0"/>
          <a:chExt cx="0" cy="0"/>
        </a:xfrm>
      </p:grpSpPr>
      <p:sp>
        <p:nvSpPr>
          <p:cNvPr id="10" name="Tijdelijke aanduiding voor afbeelding 9">
            <a:extLst>
              <a:ext uri="{FF2B5EF4-FFF2-40B4-BE49-F238E27FC236}">
                <a16:creationId xmlns:a16="http://schemas.microsoft.com/office/drawing/2014/main" id="{4D76FA77-7724-405A-BCBC-F7FB2273E85D}"/>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5329235 w 12192000"/>
              <a:gd name="connsiteY1" fmla="*/ 0 h 6858000"/>
              <a:gd name="connsiteX2" fmla="*/ 5848350 w 12192000"/>
              <a:gd name="connsiteY2" fmla="*/ 0 h 6858000"/>
              <a:gd name="connsiteX3" fmla="*/ 5857872 w 12192000"/>
              <a:gd name="connsiteY3" fmla="*/ 0 h 6858000"/>
              <a:gd name="connsiteX4" fmla="*/ 5857872 w 12192000"/>
              <a:gd name="connsiteY4" fmla="*/ 711998 h 6858000"/>
              <a:gd name="connsiteX5" fmla="*/ 6324600 w 12192000"/>
              <a:gd name="connsiteY5" fmla="*/ 711998 h 6858000"/>
              <a:gd name="connsiteX6" fmla="*/ 6324600 w 12192000"/>
              <a:gd name="connsiteY6" fmla="*/ 0 h 6858000"/>
              <a:gd name="connsiteX7" fmla="*/ 12192000 w 12192000"/>
              <a:gd name="connsiteY7" fmla="*/ 0 h 6858000"/>
              <a:gd name="connsiteX8" fmla="*/ 12192000 w 12192000"/>
              <a:gd name="connsiteY8" fmla="*/ 6858000 h 6858000"/>
              <a:gd name="connsiteX9" fmla="*/ 6324600 w 12192000"/>
              <a:gd name="connsiteY9" fmla="*/ 6858000 h 6858000"/>
              <a:gd name="connsiteX10" fmla="*/ 5848350 w 12192000"/>
              <a:gd name="connsiteY10" fmla="*/ 6858000 h 6858000"/>
              <a:gd name="connsiteX11" fmla="*/ 0 w 1219200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0">
                <a:moveTo>
                  <a:pt x="0" y="0"/>
                </a:moveTo>
                <a:lnTo>
                  <a:pt x="5329235" y="0"/>
                </a:lnTo>
                <a:lnTo>
                  <a:pt x="5848350" y="0"/>
                </a:lnTo>
                <a:lnTo>
                  <a:pt x="5857872" y="0"/>
                </a:lnTo>
                <a:lnTo>
                  <a:pt x="5857872" y="711998"/>
                </a:lnTo>
                <a:lnTo>
                  <a:pt x="6324600" y="711998"/>
                </a:lnTo>
                <a:lnTo>
                  <a:pt x="6324600" y="0"/>
                </a:lnTo>
                <a:lnTo>
                  <a:pt x="12192000" y="0"/>
                </a:lnTo>
                <a:lnTo>
                  <a:pt x="12192000" y="6858000"/>
                </a:lnTo>
                <a:lnTo>
                  <a:pt x="6324600" y="6858000"/>
                </a:lnTo>
                <a:lnTo>
                  <a:pt x="5848350" y="6858000"/>
                </a:lnTo>
                <a:lnTo>
                  <a:pt x="0" y="6858000"/>
                </a:lnTo>
                <a:close/>
              </a:path>
            </a:pathLst>
          </a:custGeom>
          <a:solidFill>
            <a:schemeClr val="bg1">
              <a:lumMod val="85000"/>
            </a:schemeClr>
          </a:solidFill>
        </p:spPr>
        <p:txBody>
          <a:bodyPr wrap="square" tIns="2520000" anchor="t" anchorCtr="1">
            <a:noAutofit/>
          </a:bodyPr>
          <a:lstStyle>
            <a:lvl1pPr marL="0" marR="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5" name="Titel 4"/>
          <p:cNvSpPr>
            <a:spLocks noGrp="1"/>
          </p:cNvSpPr>
          <p:nvPr>
            <p:ph type="title" hasCustomPrompt="1"/>
          </p:nvPr>
        </p:nvSpPr>
        <p:spPr>
          <a:xfrm>
            <a:off x="0" y="5153776"/>
            <a:ext cx="12192000" cy="576000"/>
          </a:xfrm>
          <a:solidFill>
            <a:schemeClr val="accent2"/>
          </a:solidFill>
        </p:spPr>
        <p:txBody>
          <a:bodyPr lIns="630000" anchor="ctr" anchorCtr="0">
            <a:noAutofit/>
          </a:bodyPr>
          <a:lstStyle>
            <a:lvl1pPr algn="l">
              <a:defRPr sz="3200">
                <a:solidFill>
                  <a:schemeClr val="tx1"/>
                </a:solidFill>
              </a:defRPr>
            </a:lvl1pPr>
          </a:lstStyle>
          <a:p>
            <a:r>
              <a:rPr lang="nl-NL" dirty="0"/>
              <a:t>Klik om een naam in te voegen</a:t>
            </a:r>
          </a:p>
        </p:txBody>
      </p:sp>
      <p:sp>
        <p:nvSpPr>
          <p:cNvPr id="3" name="Tijdelijke aanduiding voor tekst 2"/>
          <p:cNvSpPr>
            <a:spLocks noGrp="1"/>
          </p:cNvSpPr>
          <p:nvPr>
            <p:ph type="body" sz="quarter" idx="10" hasCustomPrompt="1"/>
          </p:nvPr>
        </p:nvSpPr>
        <p:spPr>
          <a:xfrm>
            <a:off x="0" y="5825413"/>
            <a:ext cx="12192000" cy="396000"/>
          </a:xfrm>
          <a:solidFill>
            <a:schemeClr val="bg1"/>
          </a:solidFill>
        </p:spPr>
        <p:txBody>
          <a:bodyPr lIns="630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dirty="0"/>
              <a:t>Klik om functie of project in te voegen</a:t>
            </a:r>
          </a:p>
        </p:txBody>
      </p:sp>
      <p:sp>
        <p:nvSpPr>
          <p:cNvPr id="12" name="Tijdelijke aanduiding voor dianummer 11">
            <a:extLst>
              <a:ext uri="{FF2B5EF4-FFF2-40B4-BE49-F238E27FC236}">
                <a16:creationId xmlns:a16="http://schemas.microsoft.com/office/drawing/2014/main" id="{49EE6DDE-E144-43EA-A883-E219AA865806}"/>
              </a:ext>
            </a:extLst>
          </p:cNvPr>
          <p:cNvSpPr>
            <a:spLocks noGrp="1"/>
          </p:cNvSpPr>
          <p:nvPr>
            <p:ph type="sldNum" sz="quarter" idx="12"/>
          </p:nvPr>
        </p:nvSpPr>
        <p:spPr/>
        <p:txBody>
          <a:bodyPr/>
          <a:lstStyle/>
          <a:p>
            <a:fld id="{6C93B359-CF0D-4389-949E-16A33FCBB3EC}" type="slidenum">
              <a:rPr lang="nl-NL" smtClean="0"/>
              <a:pPr/>
              <a:t>‹nr.›</a:t>
            </a:fld>
            <a:endParaRPr lang="nl-NL" dirty="0"/>
          </a:p>
        </p:txBody>
      </p:sp>
    </p:spTree>
    <p:extLst>
      <p:ext uri="{BB962C8B-B14F-4D97-AF65-F5344CB8AC3E}">
        <p14:creationId xmlns:p14="http://schemas.microsoft.com/office/powerpoint/2010/main" val="33467664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
    <p:spTree>
      <p:nvGrpSpPr>
        <p:cNvPr id="1" name=""/>
        <p:cNvGrpSpPr/>
        <p:nvPr/>
      </p:nvGrpSpPr>
      <p:grpSpPr>
        <a:xfrm>
          <a:off x="0" y="0"/>
          <a:ext cx="0" cy="0"/>
          <a:chOff x="0" y="0"/>
          <a:chExt cx="0" cy="0"/>
        </a:xfrm>
      </p:grpSpPr>
      <p:sp>
        <p:nvSpPr>
          <p:cNvPr id="17" name="Vrije vorm: vorm 16">
            <a:extLst>
              <a:ext uri="{FF2B5EF4-FFF2-40B4-BE49-F238E27FC236}">
                <a16:creationId xmlns:a16="http://schemas.microsoft.com/office/drawing/2014/main" id="{CE883B12-7812-4AB5-9452-637027F74772}"/>
              </a:ext>
            </a:extLst>
          </p:cNvPr>
          <p:cNvSpPr/>
          <p:nvPr userDrawn="1"/>
        </p:nvSpPr>
        <p:spPr>
          <a:xfrm>
            <a:off x="0" y="0"/>
            <a:ext cx="6096000" cy="6858000"/>
          </a:xfrm>
          <a:custGeom>
            <a:avLst/>
            <a:gdLst>
              <a:gd name="connsiteX0" fmla="*/ 0 w 6096000"/>
              <a:gd name="connsiteY0" fmla="*/ 0 h 6858000"/>
              <a:gd name="connsiteX1" fmla="*/ 5360191 w 6096000"/>
              <a:gd name="connsiteY1" fmla="*/ 0 h 6858000"/>
              <a:gd name="connsiteX2" fmla="*/ 5850001 w 6096000"/>
              <a:gd name="connsiteY2" fmla="*/ 0 h 6858000"/>
              <a:gd name="connsiteX3" fmla="*/ 5862635 w 6096000"/>
              <a:gd name="connsiteY3" fmla="*/ 0 h 6858000"/>
              <a:gd name="connsiteX4" fmla="*/ 5862635 w 6096000"/>
              <a:gd name="connsiteY4" fmla="*/ 709612 h 6858000"/>
              <a:gd name="connsiteX5" fmla="*/ 6096000 w 6096000"/>
              <a:gd name="connsiteY5" fmla="*/ 709612 h 6858000"/>
              <a:gd name="connsiteX6" fmla="*/ 6096000 w 6096000"/>
              <a:gd name="connsiteY6" fmla="*/ 975600 h 6858000"/>
              <a:gd name="connsiteX7" fmla="*/ 6096000 w 6096000"/>
              <a:gd name="connsiteY7" fmla="*/ 1102518 h 6858000"/>
              <a:gd name="connsiteX8" fmla="*/ 6096000 w 6096000"/>
              <a:gd name="connsiteY8" fmla="*/ 6858000 h 6858000"/>
              <a:gd name="connsiteX9" fmla="*/ 0 w 6096000"/>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0" h="6858000">
                <a:moveTo>
                  <a:pt x="0" y="0"/>
                </a:moveTo>
                <a:lnTo>
                  <a:pt x="5360191" y="0"/>
                </a:lnTo>
                <a:lnTo>
                  <a:pt x="5850001" y="0"/>
                </a:lnTo>
                <a:lnTo>
                  <a:pt x="5862635" y="0"/>
                </a:lnTo>
                <a:lnTo>
                  <a:pt x="5862635" y="709612"/>
                </a:lnTo>
                <a:lnTo>
                  <a:pt x="6096000" y="709612"/>
                </a:lnTo>
                <a:lnTo>
                  <a:pt x="6096000" y="975600"/>
                </a:lnTo>
                <a:lnTo>
                  <a:pt x="6096000" y="1102518"/>
                </a:lnTo>
                <a:lnTo>
                  <a:pt x="6096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21" name="Tijdelijke aanduiding voor afbeelding 3"/>
          <p:cNvSpPr>
            <a:spLocks noGrp="1" noChangeAspect="1"/>
          </p:cNvSpPr>
          <p:nvPr>
            <p:ph type="pic" sz="quarter" idx="19"/>
          </p:nvPr>
        </p:nvSpPr>
        <p:spPr>
          <a:xfrm>
            <a:off x="6559200" y="2361344"/>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dirty="0"/>
              <a:t>Klik op het pictogram als u een afbeelding wilt toevoegen</a:t>
            </a:r>
          </a:p>
        </p:txBody>
      </p:sp>
      <p:sp>
        <p:nvSpPr>
          <p:cNvPr id="22" name="Tijdelijke aanduiding voor afbeelding 3"/>
          <p:cNvSpPr>
            <a:spLocks noGrp="1" noChangeAspect="1"/>
          </p:cNvSpPr>
          <p:nvPr>
            <p:ph type="pic" sz="quarter" idx="20"/>
          </p:nvPr>
        </p:nvSpPr>
        <p:spPr>
          <a:xfrm>
            <a:off x="6559200" y="3147360"/>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dirty="0"/>
              <a:t>Klik op het pictogram als u een afbeelding wilt toevoegen</a:t>
            </a:r>
          </a:p>
        </p:txBody>
      </p:sp>
      <p:sp>
        <p:nvSpPr>
          <p:cNvPr id="23" name="Tijdelijke aanduiding voor afbeelding 3"/>
          <p:cNvSpPr>
            <a:spLocks noGrp="1" noChangeAspect="1"/>
          </p:cNvSpPr>
          <p:nvPr>
            <p:ph type="pic" sz="quarter" idx="21"/>
          </p:nvPr>
        </p:nvSpPr>
        <p:spPr>
          <a:xfrm>
            <a:off x="6559200" y="3920850"/>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dirty="0"/>
              <a:t>Klik op het pictogram als u een afbeelding wilt toevoegen</a:t>
            </a:r>
          </a:p>
        </p:txBody>
      </p:sp>
      <p:sp>
        <p:nvSpPr>
          <p:cNvPr id="3" name="Titel 2">
            <a:extLst>
              <a:ext uri="{FF2B5EF4-FFF2-40B4-BE49-F238E27FC236}">
                <a16:creationId xmlns:a16="http://schemas.microsoft.com/office/drawing/2014/main" id="{D869C57F-4252-4209-A8BC-33FAC7ADB69A}"/>
              </a:ext>
            </a:extLst>
          </p:cNvPr>
          <p:cNvSpPr>
            <a:spLocks noGrp="1"/>
          </p:cNvSpPr>
          <p:nvPr>
            <p:ph type="title" hasCustomPrompt="1"/>
          </p:nvPr>
        </p:nvSpPr>
        <p:spPr>
          <a:xfrm>
            <a:off x="630000" y="3050453"/>
            <a:ext cx="4997688" cy="1069200"/>
          </a:xfrm>
        </p:spPr>
        <p:txBody>
          <a:bodyPr/>
          <a:lstStyle>
            <a:lvl1pPr>
              <a:defRPr>
                <a:solidFill>
                  <a:schemeClr val="tx1"/>
                </a:solidFill>
              </a:defRPr>
            </a:lvl1pPr>
          </a:lstStyle>
          <a:p>
            <a:r>
              <a:rPr lang="nl-NL" dirty="0"/>
              <a:t>Type een afsluitende zin</a:t>
            </a:r>
          </a:p>
        </p:txBody>
      </p:sp>
      <p:sp>
        <p:nvSpPr>
          <p:cNvPr id="11" name="Tijdelijke aanduiding voor dianummer 10">
            <a:extLst>
              <a:ext uri="{FF2B5EF4-FFF2-40B4-BE49-F238E27FC236}">
                <a16:creationId xmlns:a16="http://schemas.microsoft.com/office/drawing/2014/main" id="{A3A163FE-BA7A-4106-9910-A643D023C9F7}"/>
              </a:ext>
            </a:extLst>
          </p:cNvPr>
          <p:cNvSpPr>
            <a:spLocks noGrp="1"/>
          </p:cNvSpPr>
          <p:nvPr>
            <p:ph type="sldNum" sz="quarter" idx="22"/>
          </p:nvPr>
        </p:nvSpPr>
        <p:spPr/>
        <p:txBody>
          <a:bodyPr/>
          <a:lstStyle/>
          <a:p>
            <a:fld id="{6C93B359-CF0D-4389-949E-16A33FCBB3EC}" type="slidenum">
              <a:rPr lang="nl-NL" smtClean="0"/>
              <a:pPr/>
              <a:t>‹nr.›</a:t>
            </a:fld>
            <a:endParaRPr lang="nl-NL" dirty="0"/>
          </a:p>
        </p:txBody>
      </p:sp>
      <p:sp>
        <p:nvSpPr>
          <p:cNvPr id="25" name="Vertrouwelijkheidsniveau">
            <a:extLst>
              <a:ext uri="{FF2B5EF4-FFF2-40B4-BE49-F238E27FC236}">
                <a16:creationId xmlns:a16="http://schemas.microsoft.com/office/drawing/2014/main" id="{CAA5CBF2-B6F9-4237-8DE7-3D9FD8FFABB1}"/>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pic>
        <p:nvPicPr>
          <p:cNvPr id="24" name="Afbeelding 23">
            <a:extLst>
              <a:ext uri="{FF2B5EF4-FFF2-40B4-BE49-F238E27FC236}">
                <a16:creationId xmlns:a16="http://schemas.microsoft.com/office/drawing/2014/main" id="{6D7B6104-9A05-4402-8182-B4559988848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32166032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nl-NL"/>
              <a:t>Klik om de stijl te bewerken</a:t>
            </a:r>
          </a:p>
        </p:txBody>
      </p:sp>
      <p:sp>
        <p:nvSpPr>
          <p:cNvPr id="3" name="Ond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EBBE4B90-5F3D-4E50-A2ED-FAC59CAA5D3F}" type="datetimeFigureOut">
              <a:rPr lang="nl-NL" smtClean="0"/>
              <a:t>3-12-2025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C317D07-B448-4E2A-A2C2-18D84BEFB255}" type="slidenum">
              <a:rPr lang="nl-NL" smtClean="0"/>
              <a:t>‹nr.›</a:t>
            </a:fld>
            <a:endParaRPr lang="nl-NL"/>
          </a:p>
        </p:txBody>
      </p:sp>
    </p:spTree>
    <p:extLst>
      <p:ext uri="{BB962C8B-B14F-4D97-AF65-F5344CB8AC3E}">
        <p14:creationId xmlns:p14="http://schemas.microsoft.com/office/powerpoint/2010/main" val="41653375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horizontaal">
    <p:spTree>
      <p:nvGrpSpPr>
        <p:cNvPr id="1" name=""/>
        <p:cNvGrpSpPr/>
        <p:nvPr/>
      </p:nvGrpSpPr>
      <p:grpSpPr>
        <a:xfrm>
          <a:off x="0" y="0"/>
          <a:ext cx="0" cy="0"/>
          <a:chOff x="0" y="0"/>
          <a:chExt cx="0" cy="0"/>
        </a:xfrm>
      </p:grpSpPr>
      <p:sp>
        <p:nvSpPr>
          <p:cNvPr id="6" name="Rechthoek 5"/>
          <p:cNvSpPr/>
          <p:nvPr userDrawn="1"/>
        </p:nvSpPr>
        <p:spPr>
          <a:xfrm>
            <a:off x="0" y="3427413"/>
            <a:ext cx="12192000" cy="34305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title" hasCustomPrompt="1"/>
          </p:nvPr>
        </p:nvSpPr>
        <p:spPr>
          <a:xfrm>
            <a:off x="635000" y="1879600"/>
            <a:ext cx="10923588" cy="1547813"/>
          </a:xfrm>
        </p:spPr>
        <p:txBody>
          <a:bodyPr anchor="ctr" anchorCtr="0">
            <a:normAutofit/>
          </a:bodyPr>
          <a:lstStyle>
            <a:lvl1pPr>
              <a:defRPr sz="4800">
                <a:solidFill>
                  <a:schemeClr val="tx1"/>
                </a:solidFill>
              </a:defRPr>
            </a:lvl1pPr>
          </a:lstStyle>
          <a:p>
            <a:r>
              <a:rPr lang="nl-NL" dirty="0"/>
              <a:t>Klik om een titel in te voegen</a:t>
            </a:r>
          </a:p>
        </p:txBody>
      </p:sp>
      <p:sp>
        <p:nvSpPr>
          <p:cNvPr id="9" name="Ondertitel 2"/>
          <p:cNvSpPr>
            <a:spLocks noGrp="1"/>
          </p:cNvSpPr>
          <p:nvPr>
            <p:ph type="subTitle" idx="1" hasCustomPrompt="1"/>
          </p:nvPr>
        </p:nvSpPr>
        <p:spPr>
          <a:xfrm>
            <a:off x="635000" y="3749486"/>
            <a:ext cx="10925176" cy="1736913"/>
          </a:xfrm>
        </p:spPr>
        <p:txBody>
          <a:bodyPr lIns="0" tIns="0" rIns="0" bIns="0"/>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22" name="Tijdelijke aanduiding voor dianummer 21">
            <a:extLst>
              <a:ext uri="{FF2B5EF4-FFF2-40B4-BE49-F238E27FC236}">
                <a16:creationId xmlns:a16="http://schemas.microsoft.com/office/drawing/2014/main" id="{17E1F773-BF9C-4C35-ABBC-BFB53364B3A3}"/>
              </a:ext>
            </a:extLst>
          </p:cNvPr>
          <p:cNvSpPr>
            <a:spLocks noGrp="1"/>
          </p:cNvSpPr>
          <p:nvPr>
            <p:ph type="sldNum" sz="quarter" idx="11"/>
          </p:nvPr>
        </p:nvSpPr>
        <p:spPr/>
        <p:txBody>
          <a:bodyPr/>
          <a:lstStyle/>
          <a:p>
            <a:fld id="{6C93B359-CF0D-4389-949E-16A33FCBB3EC}" type="slidenum">
              <a:rPr lang="nl-NL" smtClean="0"/>
              <a:t>‹nr.›</a:t>
            </a:fld>
            <a:endParaRPr lang="nl-NL" dirty="0"/>
          </a:p>
        </p:txBody>
      </p:sp>
      <p:sp>
        <p:nvSpPr>
          <p:cNvPr id="23" name="Vertrouwelijkheidsniveau">
            <a:extLst>
              <a:ext uri="{FF2B5EF4-FFF2-40B4-BE49-F238E27FC236}">
                <a16:creationId xmlns:a16="http://schemas.microsoft.com/office/drawing/2014/main" id="{9083841F-8AA4-4AEC-93F7-5EDA66B599C7}"/>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8" name="Tijdelijke aanduiding voor tekst 16">
            <a:extLst>
              <a:ext uri="{FF2B5EF4-FFF2-40B4-BE49-F238E27FC236}">
                <a16:creationId xmlns:a16="http://schemas.microsoft.com/office/drawing/2014/main" id="{631BC45E-EEEE-444C-8340-F4E4E532BFAC}"/>
              </a:ext>
            </a:extLst>
          </p:cNvPr>
          <p:cNvSpPr>
            <a:spLocks noGrp="1"/>
          </p:cNvSpPr>
          <p:nvPr>
            <p:ph type="body" sz="quarter" idx="21" hasCustomPrompt="1"/>
          </p:nvPr>
        </p:nvSpPr>
        <p:spPr>
          <a:xfrm>
            <a:off x="630001"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1" name="Tijdelijke aanduiding voor tekst 8">
            <a:extLst>
              <a:ext uri="{FF2B5EF4-FFF2-40B4-BE49-F238E27FC236}">
                <a16:creationId xmlns:a16="http://schemas.microsoft.com/office/drawing/2014/main" id="{24115787-E7BA-4E6B-ACDF-C586817C79B4}"/>
              </a:ext>
            </a:extLst>
          </p:cNvPr>
          <p:cNvSpPr>
            <a:spLocks noGrp="1"/>
          </p:cNvSpPr>
          <p:nvPr>
            <p:ph type="body" sz="quarter" idx="25" hasCustomPrompt="1"/>
          </p:nvPr>
        </p:nvSpPr>
        <p:spPr>
          <a:xfrm>
            <a:off x="630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pic>
        <p:nvPicPr>
          <p:cNvPr id="10" name="Afbeelding 9">
            <a:extLst>
              <a:ext uri="{FF2B5EF4-FFF2-40B4-BE49-F238E27FC236}">
                <a16:creationId xmlns:a16="http://schemas.microsoft.com/office/drawing/2014/main" id="{08FD66A7-5A78-459B-9B7F-13F33318DE5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38723540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afbeelding verticaal">
    <p:spTree>
      <p:nvGrpSpPr>
        <p:cNvPr id="1" name=""/>
        <p:cNvGrpSpPr/>
        <p:nvPr/>
      </p:nvGrpSpPr>
      <p:grpSpPr>
        <a:xfrm>
          <a:off x="0" y="0"/>
          <a:ext cx="0" cy="0"/>
          <a:chOff x="0" y="0"/>
          <a:chExt cx="0" cy="0"/>
        </a:xfrm>
      </p:grpSpPr>
      <p:sp>
        <p:nvSpPr>
          <p:cNvPr id="6" name="Tijdelijke aanduiding voor dianummer 5">
            <a:extLst>
              <a:ext uri="{FF2B5EF4-FFF2-40B4-BE49-F238E27FC236}">
                <a16:creationId xmlns:a16="http://schemas.microsoft.com/office/drawing/2014/main" id="{00C91930-E0E3-4652-8A0C-E4B528AB5B7B}"/>
              </a:ext>
            </a:extLst>
          </p:cNvPr>
          <p:cNvSpPr>
            <a:spLocks noGrp="1"/>
          </p:cNvSpPr>
          <p:nvPr>
            <p:ph type="sldNum" sz="quarter" idx="27"/>
          </p:nvPr>
        </p:nvSpPr>
        <p:spPr/>
        <p:txBody>
          <a:bodyPr/>
          <a:lstStyle/>
          <a:p>
            <a:fld id="{6C93B359-CF0D-4389-949E-16A33FCBB3EC}" type="slidenum">
              <a:rPr lang="nl-NL" smtClean="0"/>
              <a:t>‹nr.›</a:t>
            </a:fld>
            <a:endParaRPr lang="nl-NL" dirty="0"/>
          </a:p>
        </p:txBody>
      </p:sp>
      <p:sp>
        <p:nvSpPr>
          <p:cNvPr id="13" name="Tijdelijke aanduiding voor afbeelding 12">
            <a:extLst>
              <a:ext uri="{FF2B5EF4-FFF2-40B4-BE49-F238E27FC236}">
                <a16:creationId xmlns:a16="http://schemas.microsoft.com/office/drawing/2014/main" id="{51AE06CA-FDAB-47E6-9A6B-49429DE85BD5}"/>
              </a:ext>
            </a:extLst>
          </p:cNvPr>
          <p:cNvSpPr>
            <a:spLocks noGrp="1"/>
          </p:cNvSpPr>
          <p:nvPr>
            <p:ph type="pic" sz="quarter" idx="29" hasCustomPrompt="1"/>
          </p:nvPr>
        </p:nvSpPr>
        <p:spPr>
          <a:xfrm>
            <a:off x="0" y="0"/>
            <a:ext cx="6096000" cy="6858000"/>
          </a:xfrm>
          <a:custGeom>
            <a:avLst/>
            <a:gdLst>
              <a:gd name="connsiteX0" fmla="*/ 6069807 w 6096000"/>
              <a:gd name="connsiteY0" fmla="*/ 975600 h 6858000"/>
              <a:gd name="connsiteX1" fmla="*/ 6096000 w 6096000"/>
              <a:gd name="connsiteY1" fmla="*/ 975600 h 6858000"/>
              <a:gd name="connsiteX2" fmla="*/ 6096000 w 6096000"/>
              <a:gd name="connsiteY2" fmla="*/ 1014413 h 6858000"/>
              <a:gd name="connsiteX3" fmla="*/ 6069807 w 6096000"/>
              <a:gd name="connsiteY3" fmla="*/ 1014413 h 6858000"/>
              <a:gd name="connsiteX4" fmla="*/ 0 w 6096000"/>
              <a:gd name="connsiteY4" fmla="*/ 0 h 6858000"/>
              <a:gd name="connsiteX5" fmla="*/ 5777707 w 6096000"/>
              <a:gd name="connsiteY5" fmla="*/ 0 h 6858000"/>
              <a:gd name="connsiteX6" fmla="*/ 5777707 w 6096000"/>
              <a:gd name="connsiteY6" fmla="*/ 1014413 h 6858000"/>
              <a:gd name="connsiteX7" fmla="*/ 5777707 w 6096000"/>
              <a:gd name="connsiteY7" fmla="*/ 1265494 h 6858000"/>
              <a:gd name="connsiteX8" fmla="*/ 5777707 w 6096000"/>
              <a:gd name="connsiteY8" fmla="*/ 1281113 h 6858000"/>
              <a:gd name="connsiteX9" fmla="*/ 6096000 w 6096000"/>
              <a:gd name="connsiteY9" fmla="*/ 1281113 h 6858000"/>
              <a:gd name="connsiteX10" fmla="*/ 6096000 w 6096000"/>
              <a:gd name="connsiteY10" fmla="*/ 6858000 h 6858000"/>
              <a:gd name="connsiteX11" fmla="*/ 5848350 w 6096000"/>
              <a:gd name="connsiteY11" fmla="*/ 6858000 h 6858000"/>
              <a:gd name="connsiteX12" fmla="*/ 0 w 6096000"/>
              <a:gd name="connsiteY1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096000" h="6858000">
                <a:moveTo>
                  <a:pt x="6069807" y="975600"/>
                </a:moveTo>
                <a:lnTo>
                  <a:pt x="6096000" y="975600"/>
                </a:lnTo>
                <a:lnTo>
                  <a:pt x="6096000" y="1014413"/>
                </a:lnTo>
                <a:lnTo>
                  <a:pt x="6069807" y="1014413"/>
                </a:lnTo>
                <a:close/>
                <a:moveTo>
                  <a:pt x="0" y="0"/>
                </a:moveTo>
                <a:lnTo>
                  <a:pt x="5777707" y="0"/>
                </a:lnTo>
                <a:lnTo>
                  <a:pt x="5777707" y="1014413"/>
                </a:lnTo>
                <a:lnTo>
                  <a:pt x="5777707" y="1265494"/>
                </a:lnTo>
                <a:lnTo>
                  <a:pt x="5777707" y="1281113"/>
                </a:lnTo>
                <a:lnTo>
                  <a:pt x="6096000" y="1281113"/>
                </a:lnTo>
                <a:lnTo>
                  <a:pt x="6096000" y="6858000"/>
                </a:lnTo>
                <a:lnTo>
                  <a:pt x="5848350" y="6858000"/>
                </a:lnTo>
                <a:lnTo>
                  <a:pt x="0" y="6858000"/>
                </a:lnTo>
                <a:close/>
              </a:path>
            </a:pathLst>
          </a:custGeom>
          <a:solidFill>
            <a:schemeClr val="bg1">
              <a:lumMod val="85000"/>
            </a:schemeClr>
          </a:solidFill>
        </p:spPr>
        <p:txBody>
          <a:bodyPr wrap="square" lIns="0" tIns="1800000" anchor="t" anchorCtr="1">
            <a:noAutofit/>
          </a:bodyPr>
          <a:lstStyle>
            <a:lvl1pPr marL="0" indent="0">
              <a:buNone/>
              <a:defRPr/>
            </a:lvl1pPr>
          </a:lstStyle>
          <a:p>
            <a:r>
              <a:rPr lang="nl-NL" dirty="0"/>
              <a:t>Klik op het pictogram om een afbeelding in te voegen</a:t>
            </a:r>
          </a:p>
        </p:txBody>
      </p:sp>
      <p:sp>
        <p:nvSpPr>
          <p:cNvPr id="28" name="Vertrouwelijkheidsniveau">
            <a:extLst>
              <a:ext uri="{FF2B5EF4-FFF2-40B4-BE49-F238E27FC236}">
                <a16:creationId xmlns:a16="http://schemas.microsoft.com/office/drawing/2014/main" id="{233E6339-A3B7-4F01-A9A8-3BA0F6CFAD10}"/>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29" name="Ondertitel 2">
            <a:extLst>
              <a:ext uri="{FF2B5EF4-FFF2-40B4-BE49-F238E27FC236}">
                <a16:creationId xmlns:a16="http://schemas.microsoft.com/office/drawing/2014/main" id="{CC6EB04B-3622-4850-A8B2-65C852378410}"/>
              </a:ext>
            </a:extLst>
          </p:cNvPr>
          <p:cNvSpPr>
            <a:spLocks noGrp="1"/>
          </p:cNvSpPr>
          <p:nvPr>
            <p:ph type="subTitle" idx="1" hasCustomPrompt="1"/>
          </p:nvPr>
        </p:nvSpPr>
        <p:spPr>
          <a:xfrm>
            <a:off x="6552000" y="3657601"/>
            <a:ext cx="5004000" cy="1828800"/>
          </a:xfrm>
        </p:spPr>
        <p:txBody>
          <a:bodyPr lIns="0" tIns="0" rIns="0" bIns="0"/>
          <a:lstStyle>
            <a:lvl1pPr marL="0" indent="0" algn="l">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30" name="Titel 1">
            <a:extLst>
              <a:ext uri="{FF2B5EF4-FFF2-40B4-BE49-F238E27FC236}">
                <a16:creationId xmlns:a16="http://schemas.microsoft.com/office/drawing/2014/main" id="{170997DC-0B66-445A-9CA4-DC2FB480E2D6}"/>
              </a:ext>
            </a:extLst>
          </p:cNvPr>
          <p:cNvSpPr>
            <a:spLocks noGrp="1"/>
          </p:cNvSpPr>
          <p:nvPr>
            <p:ph type="ctrTitle" hasCustomPrompt="1"/>
          </p:nvPr>
        </p:nvSpPr>
        <p:spPr>
          <a:xfrm>
            <a:off x="6552000" y="2120417"/>
            <a:ext cx="5004000" cy="1403350"/>
          </a:xfrm>
        </p:spPr>
        <p:txBody>
          <a:bodyPr tIns="0" bIns="0" anchor="b">
            <a:normAutofit/>
          </a:bodyPr>
          <a:lstStyle>
            <a:lvl1pPr algn="l">
              <a:defRPr sz="3600">
                <a:solidFill>
                  <a:schemeClr val="tx1"/>
                </a:solidFill>
              </a:defRPr>
            </a:lvl1pPr>
          </a:lstStyle>
          <a:p>
            <a:r>
              <a:rPr lang="nl-NL" dirty="0"/>
              <a:t>Klik om een titel in te voegen</a:t>
            </a:r>
          </a:p>
        </p:txBody>
      </p:sp>
      <p:sp>
        <p:nvSpPr>
          <p:cNvPr id="9" name="Tijdelijke aanduiding voor tekst 16">
            <a:extLst>
              <a:ext uri="{FF2B5EF4-FFF2-40B4-BE49-F238E27FC236}">
                <a16:creationId xmlns:a16="http://schemas.microsoft.com/office/drawing/2014/main" id="{42907EF7-49B3-46B9-ACD2-A3F3E160AF4E}"/>
              </a:ext>
            </a:extLst>
          </p:cNvPr>
          <p:cNvSpPr>
            <a:spLocks noGrp="1"/>
          </p:cNvSpPr>
          <p:nvPr>
            <p:ph type="body" sz="quarter" idx="21" hasCustomPrompt="1"/>
          </p:nvPr>
        </p:nvSpPr>
        <p:spPr>
          <a:xfrm>
            <a:off x="6552000"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0" name="Tijdelijke aanduiding voor tekst 8">
            <a:extLst>
              <a:ext uri="{FF2B5EF4-FFF2-40B4-BE49-F238E27FC236}">
                <a16:creationId xmlns:a16="http://schemas.microsoft.com/office/drawing/2014/main" id="{DF9EB481-DA3C-4E44-9FE2-E6F7ED8E58AA}"/>
              </a:ext>
            </a:extLst>
          </p:cNvPr>
          <p:cNvSpPr>
            <a:spLocks noGrp="1"/>
          </p:cNvSpPr>
          <p:nvPr>
            <p:ph type="body" sz="quarter" idx="25" hasCustomPrompt="1"/>
          </p:nvPr>
        </p:nvSpPr>
        <p:spPr>
          <a:xfrm>
            <a:off x="6552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pic>
        <p:nvPicPr>
          <p:cNvPr id="11" name="Afbeelding 10">
            <a:extLst>
              <a:ext uri="{FF2B5EF4-FFF2-40B4-BE49-F238E27FC236}">
                <a16:creationId xmlns:a16="http://schemas.microsoft.com/office/drawing/2014/main" id="{A0A6A365-BFF5-4B16-B1E9-D831984D56B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13405924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7" name="Tijdelijke aanduiding voor inhoud 6">
            <a:extLst>
              <a:ext uri="{FF2B5EF4-FFF2-40B4-BE49-F238E27FC236}">
                <a16:creationId xmlns:a16="http://schemas.microsoft.com/office/drawing/2014/main" id="{21421F68-1BEF-403F-B0C5-AAC49C6A0963}"/>
              </a:ext>
            </a:extLst>
          </p:cNvPr>
          <p:cNvSpPr>
            <a:spLocks noGrp="1"/>
          </p:cNvSpPr>
          <p:nvPr>
            <p:ph sz="quarter" idx="13" hasCustomPrompt="1"/>
          </p:nvPr>
        </p:nvSpPr>
        <p:spPr>
          <a:xfrm>
            <a:off x="630000" y="2350800"/>
            <a:ext cx="10922400" cy="396406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9" name="Tijdelijke aanduiding voor dianummer 8">
            <a:extLst>
              <a:ext uri="{FF2B5EF4-FFF2-40B4-BE49-F238E27FC236}">
                <a16:creationId xmlns:a16="http://schemas.microsoft.com/office/drawing/2014/main" id="{7E8395B0-5BEF-4071-A7D0-AC6F71F06647}"/>
              </a:ext>
            </a:extLst>
          </p:cNvPr>
          <p:cNvSpPr>
            <a:spLocks noGrp="1"/>
          </p:cNvSpPr>
          <p:nvPr>
            <p:ph type="sldNum" sz="quarter" idx="14"/>
          </p:nvPr>
        </p:nvSpPr>
        <p:spPr/>
        <p:txBody>
          <a:bodyPr/>
          <a:lstStyle/>
          <a:p>
            <a:fld id="{6C93B359-CF0D-4389-949E-16A33FCBB3EC}" type="slidenum">
              <a:rPr lang="nl-NL" smtClean="0"/>
              <a:t>‹nr.›</a:t>
            </a:fld>
            <a:endParaRPr lang="nl-NL" dirty="0"/>
          </a:p>
        </p:txBody>
      </p:sp>
      <p:sp>
        <p:nvSpPr>
          <p:cNvPr id="10" name="Vertrouwelijkheidsniveau">
            <a:extLst>
              <a:ext uri="{FF2B5EF4-FFF2-40B4-BE49-F238E27FC236}">
                <a16:creationId xmlns:a16="http://schemas.microsoft.com/office/drawing/2014/main" id="{81E8D0CB-07CC-4FF4-B9A2-3BEAACD9AE9B}"/>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tel 11">
            <a:extLst>
              <a:ext uri="{FF2B5EF4-FFF2-40B4-BE49-F238E27FC236}">
                <a16:creationId xmlns:a16="http://schemas.microsoft.com/office/drawing/2014/main" id="{4AE61CC0-169D-4A88-BF15-A47DE22E868B}"/>
              </a:ext>
            </a:extLst>
          </p:cNvPr>
          <p:cNvSpPr>
            <a:spLocks noGrp="1"/>
          </p:cNvSpPr>
          <p:nvPr>
            <p:ph type="title" hasCustomPrompt="1"/>
          </p:nvPr>
        </p:nvSpPr>
        <p:spPr/>
        <p:txBody>
          <a:bodyPr/>
          <a:lstStyle>
            <a:lvl1pPr>
              <a:defRPr/>
            </a:lvl1pPr>
          </a:lstStyle>
          <a:p>
            <a:r>
              <a:rPr lang="nl-NL" dirty="0"/>
              <a:t>Klik om een titel in te voegen</a:t>
            </a:r>
          </a:p>
        </p:txBody>
      </p:sp>
    </p:spTree>
    <p:extLst>
      <p:ext uri="{BB962C8B-B14F-4D97-AF65-F5344CB8AC3E}">
        <p14:creationId xmlns:p14="http://schemas.microsoft.com/office/powerpoint/2010/main" val="8749982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ee kolommen">
    <p:spTree>
      <p:nvGrpSpPr>
        <p:cNvPr id="1" name=""/>
        <p:cNvGrpSpPr/>
        <p:nvPr/>
      </p:nvGrpSpPr>
      <p:grpSpPr>
        <a:xfrm>
          <a:off x="0" y="0"/>
          <a:ext cx="0" cy="0"/>
          <a:chOff x="0" y="0"/>
          <a:chExt cx="0" cy="0"/>
        </a:xfrm>
      </p:grpSpPr>
      <p:sp>
        <p:nvSpPr>
          <p:cNvPr id="3" name="Tijdelijke aanduiding voor inhoud 2"/>
          <p:cNvSpPr>
            <a:spLocks noGrp="1"/>
          </p:cNvSpPr>
          <p:nvPr>
            <p:ph sz="half" idx="1" hasCustomPrompt="1"/>
          </p:nvPr>
        </p:nvSpPr>
        <p:spPr>
          <a:xfrm>
            <a:off x="630000" y="2350800"/>
            <a:ext cx="50038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hasCustomPrompt="1"/>
          </p:nvPr>
        </p:nvSpPr>
        <p:spPr>
          <a:xfrm>
            <a:off x="6552000" y="2350800"/>
            <a:ext cx="50112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1" name="Tijdelijke aanduiding voor dianummer 10">
            <a:extLst>
              <a:ext uri="{FF2B5EF4-FFF2-40B4-BE49-F238E27FC236}">
                <a16:creationId xmlns:a16="http://schemas.microsoft.com/office/drawing/2014/main" id="{260C6DF3-2547-4188-B44C-E1C924D734C5}"/>
              </a:ext>
            </a:extLst>
          </p:cNvPr>
          <p:cNvSpPr>
            <a:spLocks noGrp="1"/>
          </p:cNvSpPr>
          <p:nvPr>
            <p:ph type="sldNum" sz="quarter" idx="10"/>
          </p:nvPr>
        </p:nvSpPr>
        <p:spPr/>
        <p:txBody>
          <a:bodyPr/>
          <a:lstStyle/>
          <a:p>
            <a:fld id="{6C93B359-CF0D-4389-949E-16A33FCBB3EC}" type="slidenum">
              <a:rPr lang="nl-NL" smtClean="0"/>
              <a:t>‹nr.›</a:t>
            </a:fld>
            <a:endParaRPr lang="nl-NL" dirty="0"/>
          </a:p>
        </p:txBody>
      </p:sp>
      <p:sp>
        <p:nvSpPr>
          <p:cNvPr id="17" name="Vertrouwelijkheidsniveau">
            <a:extLst>
              <a:ext uri="{FF2B5EF4-FFF2-40B4-BE49-F238E27FC236}">
                <a16:creationId xmlns:a16="http://schemas.microsoft.com/office/drawing/2014/main" id="{1B09E170-CA11-4EE2-B82E-0AD6B2F1CC8F}"/>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tel 11">
            <a:extLst>
              <a:ext uri="{FF2B5EF4-FFF2-40B4-BE49-F238E27FC236}">
                <a16:creationId xmlns:a16="http://schemas.microsoft.com/office/drawing/2014/main" id="{B1CF7121-85E0-45D3-B910-BCF8E25FEC5F}"/>
              </a:ext>
            </a:extLst>
          </p:cNvPr>
          <p:cNvSpPr>
            <a:spLocks noGrp="1"/>
          </p:cNvSpPr>
          <p:nvPr>
            <p:ph type="title" hasCustomPrompt="1"/>
          </p:nvPr>
        </p:nvSpPr>
        <p:spPr/>
        <p:txBody>
          <a:bodyPr/>
          <a:lstStyle>
            <a:lvl1pPr>
              <a:defRPr/>
            </a:lvl1pPr>
          </a:lstStyle>
          <a:p>
            <a:r>
              <a:rPr lang="nl-NL" dirty="0"/>
              <a:t>Klik om een titel in te voegen</a:t>
            </a:r>
          </a:p>
        </p:txBody>
      </p:sp>
    </p:spTree>
    <p:extLst>
      <p:ext uri="{BB962C8B-B14F-4D97-AF65-F5344CB8AC3E}">
        <p14:creationId xmlns:p14="http://schemas.microsoft.com/office/powerpoint/2010/main" val="6709467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fbeelding verticaal geel">
    <p:spTree>
      <p:nvGrpSpPr>
        <p:cNvPr id="1" name=""/>
        <p:cNvGrpSpPr/>
        <p:nvPr/>
      </p:nvGrpSpPr>
      <p:grpSpPr>
        <a:xfrm>
          <a:off x="0" y="0"/>
          <a:ext cx="0" cy="0"/>
          <a:chOff x="0" y="0"/>
          <a:chExt cx="0" cy="0"/>
        </a:xfrm>
      </p:grpSpPr>
      <p:sp>
        <p:nvSpPr>
          <p:cNvPr id="11" name="Tijdelijke aanduiding voor tekst 11"/>
          <p:cNvSpPr>
            <a:spLocks noGrp="1"/>
          </p:cNvSpPr>
          <p:nvPr>
            <p:ph type="body" sz="quarter" idx="13" hasCustomPrompt="1"/>
          </p:nvPr>
        </p:nvSpPr>
        <p:spPr>
          <a:xfrm>
            <a:off x="6552000" y="2350799"/>
            <a:ext cx="5004000" cy="3963600"/>
          </a:xfrm>
        </p:spPr>
        <p:txBody>
          <a:bodyPr/>
          <a:lstStyle>
            <a:lvl1pPr marL="316800" indent="-316800">
              <a:buClr>
                <a:schemeClr val="tx1"/>
              </a:buClr>
              <a:buFont typeface="Arial" panose="020B0604020202020204" pitchFamily="34" charset="0"/>
              <a:buChar char="•"/>
              <a:defRPr>
                <a:solidFill>
                  <a:schemeClr val="tx1"/>
                </a:solidFill>
              </a:defRPr>
            </a:lvl1pPr>
            <a:lvl2pPr marL="630000" indent="-316800">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jdelijke aanduiding voor dianummer 2">
            <a:extLst>
              <a:ext uri="{FF2B5EF4-FFF2-40B4-BE49-F238E27FC236}">
                <a16:creationId xmlns:a16="http://schemas.microsoft.com/office/drawing/2014/main" id="{A7984020-B91C-4CFF-88ED-501B2109C660}"/>
              </a:ext>
            </a:extLst>
          </p:cNvPr>
          <p:cNvSpPr>
            <a:spLocks noGrp="1"/>
          </p:cNvSpPr>
          <p:nvPr>
            <p:ph type="sldNum" sz="quarter" idx="27"/>
          </p:nvPr>
        </p:nvSpPr>
        <p:spPr/>
        <p:txBody>
          <a:bodyPr/>
          <a:lstStyle/>
          <a:p>
            <a:fld id="{6C93B359-CF0D-4389-949E-16A33FCBB3EC}" type="slidenum">
              <a:rPr lang="nl-NL" smtClean="0"/>
              <a:t>‹nr.›</a:t>
            </a:fld>
            <a:endParaRPr lang="nl-NL" dirty="0"/>
          </a:p>
        </p:txBody>
      </p:sp>
      <p:sp>
        <p:nvSpPr>
          <p:cNvPr id="10" name="Tijdelijke aanduiding voor afbeelding 9">
            <a:extLst>
              <a:ext uri="{FF2B5EF4-FFF2-40B4-BE49-F238E27FC236}">
                <a16:creationId xmlns:a16="http://schemas.microsoft.com/office/drawing/2014/main" id="{F17C0AA7-9F88-4479-B7CF-C1BB31AB870A}"/>
              </a:ext>
            </a:extLst>
          </p:cNvPr>
          <p:cNvSpPr>
            <a:spLocks noGrp="1"/>
          </p:cNvSpPr>
          <p:nvPr>
            <p:ph type="pic" sz="quarter" idx="29" hasCustomPrompt="1"/>
          </p:nvPr>
        </p:nvSpPr>
        <p:spPr>
          <a:xfrm>
            <a:off x="0" y="0"/>
            <a:ext cx="6096000" cy="6858000"/>
          </a:xfrm>
          <a:custGeom>
            <a:avLst/>
            <a:gdLst>
              <a:gd name="connsiteX0" fmla="*/ 0 w 6096000"/>
              <a:gd name="connsiteY0" fmla="*/ 0 h 6858000"/>
              <a:gd name="connsiteX1" fmla="*/ 4594225 w 6096000"/>
              <a:gd name="connsiteY1" fmla="*/ 0 h 6858000"/>
              <a:gd name="connsiteX2" fmla="*/ 5848350 w 6096000"/>
              <a:gd name="connsiteY2" fmla="*/ 0 h 6858000"/>
              <a:gd name="connsiteX3" fmla="*/ 5862637 w 6096000"/>
              <a:gd name="connsiteY3" fmla="*/ 0 h 6858000"/>
              <a:gd name="connsiteX4" fmla="*/ 5862637 w 6096000"/>
              <a:gd name="connsiteY4" fmla="*/ 711244 h 6858000"/>
              <a:gd name="connsiteX5" fmla="*/ 6096000 w 6096000"/>
              <a:gd name="connsiteY5" fmla="*/ 711244 h 6858000"/>
              <a:gd name="connsiteX6" fmla="*/ 6096000 w 6096000"/>
              <a:gd name="connsiteY6" fmla="*/ 975600 h 6858000"/>
              <a:gd name="connsiteX7" fmla="*/ 6096000 w 6096000"/>
              <a:gd name="connsiteY7" fmla="*/ 1431131 h 6858000"/>
              <a:gd name="connsiteX8" fmla="*/ 6096000 w 6096000"/>
              <a:gd name="connsiteY8" fmla="*/ 6858000 h 6858000"/>
              <a:gd name="connsiteX9" fmla="*/ 5848350 w 6096000"/>
              <a:gd name="connsiteY9" fmla="*/ 6858000 h 6858000"/>
              <a:gd name="connsiteX10" fmla="*/ 0 w 6096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96000" h="6858000">
                <a:moveTo>
                  <a:pt x="0" y="0"/>
                </a:moveTo>
                <a:lnTo>
                  <a:pt x="4594225" y="0"/>
                </a:lnTo>
                <a:lnTo>
                  <a:pt x="5848350" y="0"/>
                </a:lnTo>
                <a:lnTo>
                  <a:pt x="5862637" y="0"/>
                </a:lnTo>
                <a:lnTo>
                  <a:pt x="5862637" y="711244"/>
                </a:lnTo>
                <a:lnTo>
                  <a:pt x="6096000" y="711244"/>
                </a:lnTo>
                <a:lnTo>
                  <a:pt x="6096000" y="975600"/>
                </a:lnTo>
                <a:lnTo>
                  <a:pt x="6096000" y="1431131"/>
                </a:lnTo>
                <a:lnTo>
                  <a:pt x="6096000" y="6858000"/>
                </a:lnTo>
                <a:lnTo>
                  <a:pt x="5848350" y="6858000"/>
                </a:lnTo>
                <a:lnTo>
                  <a:pt x="0" y="6858000"/>
                </a:lnTo>
                <a:close/>
              </a:path>
            </a:pathLst>
          </a:custGeom>
          <a:solidFill>
            <a:schemeClr val="bg1">
              <a:lumMod val="85000"/>
            </a:schemeClr>
          </a:solidFill>
        </p:spPr>
        <p:txBody>
          <a:bodyPr vert="horz" wrap="square" tIns="1800000" anchor="t" anchorCtr="1">
            <a:noAutofit/>
          </a:bodyPr>
          <a:lstStyle>
            <a:lvl1pPr marL="0" marR="0" indent="0" algn="ctr"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4" name="Titel 3">
            <a:extLst>
              <a:ext uri="{FF2B5EF4-FFF2-40B4-BE49-F238E27FC236}">
                <a16:creationId xmlns:a16="http://schemas.microsoft.com/office/drawing/2014/main" id="{4C1E2EA9-BE63-4625-B099-2271F692DE60}"/>
              </a:ext>
            </a:extLst>
          </p:cNvPr>
          <p:cNvSpPr>
            <a:spLocks noGrp="1"/>
          </p:cNvSpPr>
          <p:nvPr>
            <p:ph type="title" hasCustomPrompt="1"/>
          </p:nvPr>
        </p:nvSpPr>
        <p:spPr>
          <a:xfrm>
            <a:off x="6552000" y="1281950"/>
            <a:ext cx="5004000" cy="1069200"/>
          </a:xfrm>
        </p:spPr>
        <p:txBody>
          <a:bodyPr/>
          <a:lstStyle>
            <a:lvl1pPr>
              <a:defRPr>
                <a:solidFill>
                  <a:schemeClr val="tx1"/>
                </a:solidFill>
              </a:defRPr>
            </a:lvl1pPr>
          </a:lstStyle>
          <a:p>
            <a:r>
              <a:rPr lang="nl-NL" dirty="0"/>
              <a:t>Klik om een titel in te voegen</a:t>
            </a:r>
          </a:p>
        </p:txBody>
      </p:sp>
      <p:sp>
        <p:nvSpPr>
          <p:cNvPr id="7" name="Vertrouwelijkheidsniveau">
            <a:extLst>
              <a:ext uri="{FF2B5EF4-FFF2-40B4-BE49-F238E27FC236}">
                <a16:creationId xmlns:a16="http://schemas.microsoft.com/office/drawing/2014/main" id="{6C2A6650-CEC0-489B-BFC0-04E78F01962C}"/>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Tree>
    <p:extLst>
      <p:ext uri="{BB962C8B-B14F-4D97-AF65-F5344CB8AC3E}">
        <p14:creationId xmlns:p14="http://schemas.microsoft.com/office/powerpoint/2010/main" val="3425086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ote tekst geel">
    <p:spTree>
      <p:nvGrpSpPr>
        <p:cNvPr id="1" name=""/>
        <p:cNvGrpSpPr/>
        <p:nvPr/>
      </p:nvGrpSpPr>
      <p:grpSpPr>
        <a:xfrm>
          <a:off x="0" y="0"/>
          <a:ext cx="0" cy="0"/>
          <a:chOff x="0" y="0"/>
          <a:chExt cx="0" cy="0"/>
        </a:xfrm>
      </p:grpSpPr>
      <p:sp>
        <p:nvSpPr>
          <p:cNvPr id="20" name="Titel 1"/>
          <p:cNvSpPr>
            <a:spLocks noGrp="1"/>
          </p:cNvSpPr>
          <p:nvPr>
            <p:ph type="title" hasCustomPrompt="1"/>
          </p:nvPr>
        </p:nvSpPr>
        <p:spPr>
          <a:xfrm>
            <a:off x="630000" y="1052514"/>
            <a:ext cx="10923588" cy="4024800"/>
          </a:xfrm>
        </p:spPr>
        <p:txBody>
          <a:bodyPr anchor="b" anchorCtr="0">
            <a:normAutofit/>
          </a:bodyPr>
          <a:lstStyle>
            <a:lvl1pPr algn="l">
              <a:defRPr sz="8000" b="0">
                <a:solidFill>
                  <a:schemeClr val="bg1"/>
                </a:solidFill>
              </a:defRPr>
            </a:lvl1pPr>
          </a:lstStyle>
          <a:p>
            <a:r>
              <a:rPr lang="nl-NL" dirty="0"/>
              <a:t>Klik om een titel in te voegen</a:t>
            </a:r>
          </a:p>
        </p:txBody>
      </p:sp>
      <p:sp>
        <p:nvSpPr>
          <p:cNvPr id="4" name="Ondertitel 2"/>
          <p:cNvSpPr>
            <a:spLocks noGrp="1"/>
          </p:cNvSpPr>
          <p:nvPr>
            <p:ph type="subTitle" idx="1" hasCustomPrompt="1"/>
          </p:nvPr>
        </p:nvSpPr>
        <p:spPr>
          <a:xfrm>
            <a:off x="630000" y="5298141"/>
            <a:ext cx="10923588" cy="923272"/>
          </a:xfrm>
        </p:spPr>
        <p:txBody>
          <a:bodyPr lIns="0" tIns="0" rIns="0">
            <a:normAutofit/>
          </a:bodyPr>
          <a:lstStyle>
            <a:lvl1pPr marL="0" indent="0" algn="l">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6" name="Tijdelijke aanduiding voor dianummer 5">
            <a:extLst>
              <a:ext uri="{FF2B5EF4-FFF2-40B4-BE49-F238E27FC236}">
                <a16:creationId xmlns:a16="http://schemas.microsoft.com/office/drawing/2014/main" id="{CB8E684C-7D4C-426C-AC24-E424245763F3}"/>
              </a:ext>
            </a:extLst>
          </p:cNvPr>
          <p:cNvSpPr>
            <a:spLocks noGrp="1"/>
          </p:cNvSpPr>
          <p:nvPr>
            <p:ph type="sldNum" sz="quarter" idx="10"/>
          </p:nvPr>
        </p:nvSpPr>
        <p:spPr/>
        <p:txBody>
          <a:bodyPr/>
          <a:lstStyle>
            <a:lvl1pPr>
              <a:defRPr>
                <a:solidFill>
                  <a:schemeClr val="bg1"/>
                </a:solidFill>
              </a:defRPr>
            </a:lvl1pPr>
          </a:lstStyle>
          <a:p>
            <a:fld id="{6C93B359-CF0D-4389-949E-16A33FCBB3EC}" type="slidenum">
              <a:rPr lang="nl-NL" smtClean="0"/>
              <a:pPr/>
              <a:t>‹nr.›</a:t>
            </a:fld>
            <a:endParaRPr lang="nl-NL" dirty="0"/>
          </a:p>
        </p:txBody>
      </p:sp>
      <p:sp>
        <p:nvSpPr>
          <p:cNvPr id="12" name="Vertrouwelijkheidsniveau">
            <a:extLst>
              <a:ext uri="{FF2B5EF4-FFF2-40B4-BE49-F238E27FC236}">
                <a16:creationId xmlns:a16="http://schemas.microsoft.com/office/drawing/2014/main" id="{D32BCAE4-C367-4016-B734-236CBBFED4D7}"/>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bg1"/>
                </a:solidFill>
              </a:defRPr>
            </a:lvl1pPr>
          </a:lstStyle>
          <a:p>
            <a:pPr lvl="0"/>
            <a:r>
              <a:rPr lang="nl-NL" dirty="0"/>
              <a:t>[vertrouwelijkheidsniveau]</a:t>
            </a:r>
          </a:p>
        </p:txBody>
      </p:sp>
    </p:spTree>
    <p:extLst>
      <p:ext uri="{BB962C8B-B14F-4D97-AF65-F5344CB8AC3E}">
        <p14:creationId xmlns:p14="http://schemas.microsoft.com/office/powerpoint/2010/main" val="354166872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vlak verticaal geel">
    <p:spTree>
      <p:nvGrpSpPr>
        <p:cNvPr id="1" name=""/>
        <p:cNvGrpSpPr/>
        <p:nvPr/>
      </p:nvGrpSpPr>
      <p:grpSpPr>
        <a:xfrm>
          <a:off x="0" y="0"/>
          <a:ext cx="0" cy="0"/>
          <a:chOff x="0" y="0"/>
          <a:chExt cx="0" cy="0"/>
        </a:xfrm>
      </p:grpSpPr>
      <p:sp>
        <p:nvSpPr>
          <p:cNvPr id="9" name="Vrije vorm: vorm 8">
            <a:extLst>
              <a:ext uri="{FF2B5EF4-FFF2-40B4-BE49-F238E27FC236}">
                <a16:creationId xmlns:a16="http://schemas.microsoft.com/office/drawing/2014/main" id="{0FA47D1B-42CA-4E2B-B2E8-239884DF4BD3}"/>
              </a:ext>
            </a:extLst>
          </p:cNvPr>
          <p:cNvSpPr/>
          <p:nvPr userDrawn="1"/>
        </p:nvSpPr>
        <p:spPr>
          <a:xfrm>
            <a:off x="0" y="0"/>
            <a:ext cx="6096000" cy="6858000"/>
          </a:xfrm>
          <a:custGeom>
            <a:avLst/>
            <a:gdLst>
              <a:gd name="connsiteX0" fmla="*/ 0 w 6096000"/>
              <a:gd name="connsiteY0" fmla="*/ 0 h 6858000"/>
              <a:gd name="connsiteX1" fmla="*/ 5498305 w 6096000"/>
              <a:gd name="connsiteY1" fmla="*/ 0 h 6858000"/>
              <a:gd name="connsiteX2" fmla="*/ 5853600 w 6096000"/>
              <a:gd name="connsiteY2" fmla="*/ 0 h 6858000"/>
              <a:gd name="connsiteX3" fmla="*/ 5862636 w 6096000"/>
              <a:gd name="connsiteY3" fmla="*/ 0 h 6858000"/>
              <a:gd name="connsiteX4" fmla="*/ 5862636 w 6096000"/>
              <a:gd name="connsiteY4" fmla="*/ 712471 h 6858000"/>
              <a:gd name="connsiteX5" fmla="*/ 6096000 w 6096000"/>
              <a:gd name="connsiteY5" fmla="*/ 712471 h 6858000"/>
              <a:gd name="connsiteX6" fmla="*/ 6096000 w 6096000"/>
              <a:gd name="connsiteY6" fmla="*/ 961200 h 6858000"/>
              <a:gd name="connsiteX7" fmla="*/ 6096000 w 6096000"/>
              <a:gd name="connsiteY7" fmla="*/ 1891881 h 6858000"/>
              <a:gd name="connsiteX8" fmla="*/ 6096000 w 6096000"/>
              <a:gd name="connsiteY8" fmla="*/ 6858000 h 6858000"/>
              <a:gd name="connsiteX9" fmla="*/ 0 w 6096000"/>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0" h="6858000">
                <a:moveTo>
                  <a:pt x="0" y="0"/>
                </a:moveTo>
                <a:lnTo>
                  <a:pt x="5498305" y="0"/>
                </a:lnTo>
                <a:lnTo>
                  <a:pt x="5853600" y="0"/>
                </a:lnTo>
                <a:lnTo>
                  <a:pt x="5862636" y="0"/>
                </a:lnTo>
                <a:lnTo>
                  <a:pt x="5862636" y="712471"/>
                </a:lnTo>
                <a:lnTo>
                  <a:pt x="6096000" y="712471"/>
                </a:lnTo>
                <a:lnTo>
                  <a:pt x="6096000" y="961200"/>
                </a:lnTo>
                <a:lnTo>
                  <a:pt x="6096000" y="1891881"/>
                </a:lnTo>
                <a:lnTo>
                  <a:pt x="609600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p>
        </p:txBody>
      </p:sp>
      <p:sp>
        <p:nvSpPr>
          <p:cNvPr id="4" name="Tijdelijke aanduiding voor tekst 3"/>
          <p:cNvSpPr>
            <a:spLocks noGrp="1"/>
          </p:cNvSpPr>
          <p:nvPr>
            <p:ph type="body" sz="quarter" idx="10" hasCustomPrompt="1"/>
          </p:nvPr>
        </p:nvSpPr>
        <p:spPr>
          <a:xfrm>
            <a:off x="6552000" y="1052513"/>
            <a:ext cx="5004000" cy="5168900"/>
          </a:xfrm>
        </p:spPr>
        <p:txBody>
          <a:bodyPr anchor="ctr" anchorCtr="0"/>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tel 2">
            <a:extLst>
              <a:ext uri="{FF2B5EF4-FFF2-40B4-BE49-F238E27FC236}">
                <a16:creationId xmlns:a16="http://schemas.microsoft.com/office/drawing/2014/main" id="{AF508C5A-8D78-4219-976E-46DFA0C4F862}"/>
              </a:ext>
            </a:extLst>
          </p:cNvPr>
          <p:cNvSpPr>
            <a:spLocks noGrp="1"/>
          </p:cNvSpPr>
          <p:nvPr>
            <p:ph type="title" hasCustomPrompt="1"/>
          </p:nvPr>
        </p:nvSpPr>
        <p:spPr>
          <a:xfrm>
            <a:off x="630000" y="3039154"/>
            <a:ext cx="5003800" cy="1069200"/>
          </a:xfrm>
        </p:spPr>
        <p:txBody>
          <a:bodyPr/>
          <a:lstStyle>
            <a:lvl1pPr>
              <a:defRPr>
                <a:solidFill>
                  <a:schemeClr val="tx1"/>
                </a:solidFill>
              </a:defRPr>
            </a:lvl1pPr>
          </a:lstStyle>
          <a:p>
            <a:r>
              <a:rPr lang="nl-NL" dirty="0"/>
              <a:t>Klik om een titel in te voegen</a:t>
            </a:r>
          </a:p>
        </p:txBody>
      </p:sp>
      <p:sp>
        <p:nvSpPr>
          <p:cNvPr id="5" name="Tijdelijke aanduiding voor dianummer 4">
            <a:extLst>
              <a:ext uri="{FF2B5EF4-FFF2-40B4-BE49-F238E27FC236}">
                <a16:creationId xmlns:a16="http://schemas.microsoft.com/office/drawing/2014/main" id="{411F2E84-2AC4-4E76-AB35-4DF527522499}"/>
              </a:ext>
            </a:extLst>
          </p:cNvPr>
          <p:cNvSpPr>
            <a:spLocks noGrp="1"/>
          </p:cNvSpPr>
          <p:nvPr>
            <p:ph type="sldNum" sz="quarter" idx="11"/>
          </p:nvPr>
        </p:nvSpPr>
        <p:spPr/>
        <p:txBody>
          <a:bodyPr/>
          <a:lstStyle/>
          <a:p>
            <a:fld id="{6C93B359-CF0D-4389-949E-16A33FCBB3EC}" type="slidenum">
              <a:rPr lang="nl-NL" smtClean="0"/>
              <a:pPr/>
              <a:t>‹nr.›</a:t>
            </a:fld>
            <a:endParaRPr lang="nl-NL" dirty="0"/>
          </a:p>
        </p:txBody>
      </p:sp>
      <p:sp>
        <p:nvSpPr>
          <p:cNvPr id="16" name="Vertrouwelijkheidsniveau">
            <a:extLst>
              <a:ext uri="{FF2B5EF4-FFF2-40B4-BE49-F238E27FC236}">
                <a16:creationId xmlns:a16="http://schemas.microsoft.com/office/drawing/2014/main" id="{42A8670A-3771-498C-BCA7-1CEC86864E8D}"/>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Tree>
    <p:extLst>
      <p:ext uri="{BB962C8B-B14F-4D97-AF65-F5344CB8AC3E}">
        <p14:creationId xmlns:p14="http://schemas.microsoft.com/office/powerpoint/2010/main" val="40813617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hasCustomPrompt="1"/>
          </p:nvPr>
        </p:nvSpPr>
        <p:spPr>
          <a:xfrm>
            <a:off x="6552000" y="2350800"/>
            <a:ext cx="50040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4" name="Tijdelijke aanduiding voor dianummer 13">
            <a:extLst>
              <a:ext uri="{FF2B5EF4-FFF2-40B4-BE49-F238E27FC236}">
                <a16:creationId xmlns:a16="http://schemas.microsoft.com/office/drawing/2014/main" id="{0E24862E-A238-48C9-966B-53C0A9936E1E}"/>
              </a:ext>
            </a:extLst>
          </p:cNvPr>
          <p:cNvSpPr>
            <a:spLocks noGrp="1"/>
          </p:cNvSpPr>
          <p:nvPr>
            <p:ph type="sldNum" sz="quarter" idx="29"/>
          </p:nvPr>
        </p:nvSpPr>
        <p:spPr/>
        <p:txBody>
          <a:bodyPr/>
          <a:lstStyle/>
          <a:p>
            <a:fld id="{6C93B359-CF0D-4389-949E-16A33FCBB3EC}" type="slidenum">
              <a:rPr lang="nl-NL" smtClean="0"/>
              <a:pPr/>
              <a:t>‹nr.›</a:t>
            </a:fld>
            <a:endParaRPr lang="nl-NL" dirty="0"/>
          </a:p>
        </p:txBody>
      </p:sp>
      <p:sp>
        <p:nvSpPr>
          <p:cNvPr id="17" name="Titel 16">
            <a:extLst>
              <a:ext uri="{FF2B5EF4-FFF2-40B4-BE49-F238E27FC236}">
                <a16:creationId xmlns:a16="http://schemas.microsoft.com/office/drawing/2014/main" id="{9C42D806-99A5-4854-9BB7-C93AB66EA383}"/>
              </a:ext>
            </a:extLst>
          </p:cNvPr>
          <p:cNvSpPr>
            <a:spLocks noGrp="1"/>
          </p:cNvSpPr>
          <p:nvPr>
            <p:ph type="title" hasCustomPrompt="1"/>
          </p:nvPr>
        </p:nvSpPr>
        <p:spPr>
          <a:xfrm>
            <a:off x="6552000" y="1281950"/>
            <a:ext cx="5004000" cy="1069200"/>
          </a:xfrm>
        </p:spPr>
        <p:txBody>
          <a:bodyPr/>
          <a:lstStyle>
            <a:lvl1pPr>
              <a:defRPr/>
            </a:lvl1pPr>
          </a:lstStyle>
          <a:p>
            <a:r>
              <a:rPr lang="nl-NL" dirty="0"/>
              <a:t>Klik om een titel in te voegen</a:t>
            </a:r>
          </a:p>
        </p:txBody>
      </p:sp>
      <p:sp>
        <p:nvSpPr>
          <p:cNvPr id="7" name="Vertrouwelijkheidsniveau">
            <a:extLst>
              <a:ext uri="{FF2B5EF4-FFF2-40B4-BE49-F238E27FC236}">
                <a16:creationId xmlns:a16="http://schemas.microsoft.com/office/drawing/2014/main" id="{4BAFB278-E939-4041-A70B-47CB8943C72B}"/>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8" name="Tijdelijke aanduiding voor afbeelding 7">
            <a:extLst>
              <a:ext uri="{FF2B5EF4-FFF2-40B4-BE49-F238E27FC236}">
                <a16:creationId xmlns:a16="http://schemas.microsoft.com/office/drawing/2014/main" id="{F4CFC7BE-2502-4C51-AFEA-F92D97467734}"/>
              </a:ext>
            </a:extLst>
          </p:cNvPr>
          <p:cNvSpPr>
            <a:spLocks noGrp="1"/>
          </p:cNvSpPr>
          <p:nvPr>
            <p:ph type="pic" sz="quarter" idx="30" hasCustomPrompt="1"/>
          </p:nvPr>
        </p:nvSpPr>
        <p:spPr>
          <a:xfrm>
            <a:off x="0" y="0"/>
            <a:ext cx="6096000" cy="6858000"/>
          </a:xfrm>
          <a:custGeom>
            <a:avLst/>
            <a:gdLst>
              <a:gd name="connsiteX0" fmla="*/ 0 w 6096000"/>
              <a:gd name="connsiteY0" fmla="*/ 0 h 6858000"/>
              <a:gd name="connsiteX1" fmla="*/ 4594225 w 6096000"/>
              <a:gd name="connsiteY1" fmla="*/ 0 h 6858000"/>
              <a:gd name="connsiteX2" fmla="*/ 5848350 w 6096000"/>
              <a:gd name="connsiteY2" fmla="*/ 0 h 6858000"/>
              <a:gd name="connsiteX3" fmla="*/ 5862637 w 6096000"/>
              <a:gd name="connsiteY3" fmla="*/ 0 h 6858000"/>
              <a:gd name="connsiteX4" fmla="*/ 5862637 w 6096000"/>
              <a:gd name="connsiteY4" fmla="*/ 711244 h 6858000"/>
              <a:gd name="connsiteX5" fmla="*/ 6096000 w 6096000"/>
              <a:gd name="connsiteY5" fmla="*/ 711244 h 6858000"/>
              <a:gd name="connsiteX6" fmla="*/ 6096000 w 6096000"/>
              <a:gd name="connsiteY6" fmla="*/ 975600 h 6858000"/>
              <a:gd name="connsiteX7" fmla="*/ 6096000 w 6096000"/>
              <a:gd name="connsiteY7" fmla="*/ 1431131 h 6858000"/>
              <a:gd name="connsiteX8" fmla="*/ 6096000 w 6096000"/>
              <a:gd name="connsiteY8" fmla="*/ 6858000 h 6858000"/>
              <a:gd name="connsiteX9" fmla="*/ 5848350 w 6096000"/>
              <a:gd name="connsiteY9" fmla="*/ 6858000 h 6858000"/>
              <a:gd name="connsiteX10" fmla="*/ 0 w 6096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96000" h="6858000">
                <a:moveTo>
                  <a:pt x="0" y="0"/>
                </a:moveTo>
                <a:lnTo>
                  <a:pt x="4594225" y="0"/>
                </a:lnTo>
                <a:lnTo>
                  <a:pt x="5848350" y="0"/>
                </a:lnTo>
                <a:lnTo>
                  <a:pt x="5862637" y="0"/>
                </a:lnTo>
                <a:lnTo>
                  <a:pt x="5862637" y="711244"/>
                </a:lnTo>
                <a:lnTo>
                  <a:pt x="6096000" y="711244"/>
                </a:lnTo>
                <a:lnTo>
                  <a:pt x="6096000" y="975600"/>
                </a:lnTo>
                <a:lnTo>
                  <a:pt x="6096000" y="1431131"/>
                </a:lnTo>
                <a:lnTo>
                  <a:pt x="6096000" y="6858000"/>
                </a:lnTo>
                <a:lnTo>
                  <a:pt x="5848350" y="6858000"/>
                </a:lnTo>
                <a:lnTo>
                  <a:pt x="0" y="6858000"/>
                </a:lnTo>
                <a:close/>
              </a:path>
            </a:pathLst>
          </a:custGeom>
          <a:solidFill>
            <a:schemeClr val="bg1">
              <a:lumMod val="85000"/>
            </a:schemeClr>
          </a:solidFill>
        </p:spPr>
        <p:txBody>
          <a:bodyPr vert="horz" wrap="square" tIns="1800000" anchor="t" anchorCtr="1">
            <a:noAutofit/>
          </a:bodyPr>
          <a:lstStyle>
            <a:lvl1pPr marL="0" marR="0" indent="0" algn="ctr"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Tree>
    <p:extLst>
      <p:ext uri="{BB962C8B-B14F-4D97-AF65-F5344CB8AC3E}">
        <p14:creationId xmlns:p14="http://schemas.microsoft.com/office/powerpoint/2010/main" val="339343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5F5FF"/>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0000" y="1281950"/>
            <a:ext cx="10933200" cy="1069200"/>
          </a:xfrm>
          <a:prstGeom prst="rect">
            <a:avLst/>
          </a:prstGeom>
        </p:spPr>
        <p:txBody>
          <a:bodyPr vert="horz" lIns="0" tIns="0" rIns="0" bIns="0" rtlCol="0" anchor="t" anchorCtr="0">
            <a:normAutofit/>
          </a:bodyPr>
          <a:lstStyle/>
          <a:p>
            <a:r>
              <a:rPr lang="nl-NL" dirty="0"/>
              <a:t>Klik om de stijl te bewerken</a:t>
            </a:r>
          </a:p>
        </p:txBody>
      </p:sp>
      <p:sp>
        <p:nvSpPr>
          <p:cNvPr id="3" name="Tijdelijke aanduiding voor tekst 2"/>
          <p:cNvSpPr>
            <a:spLocks noGrp="1"/>
          </p:cNvSpPr>
          <p:nvPr>
            <p:ph type="body" idx="1"/>
          </p:nvPr>
        </p:nvSpPr>
        <p:spPr>
          <a:xfrm>
            <a:off x="630000" y="2349499"/>
            <a:ext cx="10933200" cy="3963600"/>
          </a:xfrm>
          <a:prstGeom prst="rect">
            <a:avLst/>
          </a:prstGeom>
        </p:spPr>
        <p:txBody>
          <a:bodyPr vert="horz" lIns="0" tIns="0" rIns="0" bIns="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sp>
        <p:nvSpPr>
          <p:cNvPr id="4" name="Tijdelijke aanduiding voor dianummer 3">
            <a:extLst>
              <a:ext uri="{FF2B5EF4-FFF2-40B4-BE49-F238E27FC236}">
                <a16:creationId xmlns:a16="http://schemas.microsoft.com/office/drawing/2014/main" id="{00C4A9ED-10BC-4655-9631-74B32DCB2A3C}"/>
              </a:ext>
            </a:extLst>
          </p:cNvPr>
          <p:cNvSpPr>
            <a:spLocks noGrp="1"/>
          </p:cNvSpPr>
          <p:nvPr>
            <p:ph type="sldNum" sz="quarter" idx="4"/>
          </p:nvPr>
        </p:nvSpPr>
        <p:spPr>
          <a:xfrm>
            <a:off x="11048400" y="6528572"/>
            <a:ext cx="511200" cy="183600"/>
          </a:xfrm>
          <a:prstGeom prst="rect">
            <a:avLst/>
          </a:prstGeom>
        </p:spPr>
        <p:txBody>
          <a:bodyPr vert="horz" lIns="0" tIns="0" rIns="0" bIns="0" rtlCol="0" anchor="b" anchorCtr="0"/>
          <a:lstStyle>
            <a:lvl1pPr algn="r">
              <a:defRPr sz="1200">
                <a:solidFill>
                  <a:schemeClr val="tx1"/>
                </a:solidFill>
              </a:defRPr>
            </a:lvl1pPr>
          </a:lstStyle>
          <a:p>
            <a:fld id="{6C93B359-CF0D-4389-949E-16A33FCBB3EC}" type="slidenum">
              <a:rPr lang="nl-NL" smtClean="0"/>
              <a:pPr/>
              <a:t>‹nr.›</a:t>
            </a:fld>
            <a:endParaRPr lang="nl-NL" dirty="0"/>
          </a:p>
        </p:txBody>
      </p:sp>
      <p:pic>
        <p:nvPicPr>
          <p:cNvPr id="6" name="Afbeelding 5">
            <a:extLst>
              <a:ext uri="{FF2B5EF4-FFF2-40B4-BE49-F238E27FC236}">
                <a16:creationId xmlns:a16="http://schemas.microsoft.com/office/drawing/2014/main" id="{1113A800-9FFB-4505-9B39-BBE671EBBBEA}"/>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0"/>
            <a:ext cx="12192000" cy="1065690"/>
          </a:xfrm>
          <a:prstGeom prst="rect">
            <a:avLst/>
          </a:prstGeom>
        </p:spPr>
      </p:pic>
    </p:spTree>
    <p:extLst>
      <p:ext uri="{BB962C8B-B14F-4D97-AF65-F5344CB8AC3E}">
        <p14:creationId xmlns:p14="http://schemas.microsoft.com/office/powerpoint/2010/main" val="12018011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hf hdr="0" ftr="0" dt="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Tx/>
        <a:buSzPct val="100000"/>
        <a:buFont typeface="Arial" panose="020B060402020202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Tx/>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Tx/>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Tx/>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Clr>
          <a:schemeClr val="tx2"/>
        </a:buClr>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Clr>
          <a:schemeClr val="tx1">
            <a:lumMod val="50000"/>
            <a:lumOff val="50000"/>
          </a:schemeClr>
        </a:buClr>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Clr>
          <a:schemeClr val="bg1"/>
        </a:buClr>
        <a:buSzPct val="25000"/>
        <a:buFont typeface="Verdana" panose="020B0604030504040204" pitchFamily="34" charset="0"/>
        <a:buChar char="'"/>
        <a:defRPr sz="1200" b="1" i="0" kern="1200">
          <a:solidFill>
            <a:schemeClr val="accent1"/>
          </a:solidFill>
          <a:latin typeface="+mn-lt"/>
          <a:ea typeface="+mn-ea"/>
          <a:cs typeface="+mn-cs"/>
        </a:defRPr>
      </a:lvl7pPr>
      <a:lvl8pPr marL="72000" indent="-72000" algn="l" defTabSz="914400" rtl="0" eaLnBrk="1" latinLnBrk="0" hangingPunct="1">
        <a:lnSpc>
          <a:spcPct val="90000"/>
        </a:lnSpc>
        <a:spcBef>
          <a:spcPts val="600"/>
        </a:spcBef>
        <a:buClr>
          <a:schemeClr val="bg1"/>
        </a:buClr>
        <a:buSzPct val="25000"/>
        <a:buFont typeface="Verdana" panose="020B0604030504040204" pitchFamily="34" charset="0"/>
        <a:buChar char="'"/>
        <a:defRPr sz="1200" i="0" kern="1200">
          <a:solidFill>
            <a:schemeClr val="tx1">
              <a:lumMod val="50000"/>
              <a:lumOff val="50000"/>
            </a:schemeClr>
          </a:solidFill>
          <a:latin typeface="+mn-lt"/>
          <a:ea typeface="+mn-ea"/>
          <a:cs typeface="+mn-cs"/>
        </a:defRPr>
      </a:lvl8pPr>
      <a:lvl9pPr marL="216000" indent="-144000" algn="l" defTabSz="914400" rtl="0" eaLnBrk="1" latinLnBrk="0" hangingPunct="1">
        <a:lnSpc>
          <a:spcPct val="90000"/>
        </a:lnSpc>
        <a:spcBef>
          <a:spcPts val="600"/>
        </a:spcBef>
        <a:buClr>
          <a:schemeClr val="tx1">
            <a:lumMod val="50000"/>
            <a:lumOff val="50000"/>
          </a:schemeClr>
        </a:buClr>
        <a:buFont typeface="Verdana" panose="020B0604030504040204" pitchFamily="34" charset="0"/>
        <a:buChar char="–"/>
        <a:defRPr sz="1200" i="0" kern="1200">
          <a:solidFill>
            <a:schemeClr val="tx1">
              <a:lumMod val="50000"/>
              <a:lumOff val="50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3" name="Ondertitel 22"/>
          <p:cNvSpPr>
            <a:spLocks noGrp="1"/>
          </p:cNvSpPr>
          <p:nvPr>
            <p:ph type="subTitle" idx="1"/>
          </p:nvPr>
        </p:nvSpPr>
        <p:spPr>
          <a:xfrm>
            <a:off x="6555600" y="5137922"/>
            <a:ext cx="5004000" cy="1371600"/>
          </a:xfrm>
        </p:spPr>
        <p:txBody>
          <a:bodyPr>
            <a:normAutofit/>
          </a:bodyPr>
          <a:lstStyle/>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nl-NL" sz="1400" b="0" i="0" u="none" strike="noStrike" kern="1200" cap="none" spc="0" normalizeH="0" baseline="0" noProof="0" dirty="0">
                <a:ln>
                  <a:noFill/>
                </a:ln>
                <a:solidFill>
                  <a:srgbClr val="000000"/>
                </a:solidFill>
                <a:effectLst/>
                <a:uLnTx/>
                <a:uFillTx/>
                <a:latin typeface="Verdana"/>
                <a:ea typeface="+mn-ea"/>
                <a:cs typeface="+mn-cs"/>
              </a:rPr>
              <a:t>11 september 2025</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endParaRPr lang="nl-NL" sz="1400" dirty="0">
              <a:solidFill>
                <a:srgbClr val="000000"/>
              </a:solidFill>
              <a:latin typeface="Verdana"/>
            </a:endParaRP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nl-NL" sz="1400" b="0" i="0" u="none" strike="noStrike" kern="1200" cap="none" spc="0" normalizeH="0" baseline="0" noProof="0" dirty="0">
                <a:ln>
                  <a:noFill/>
                </a:ln>
                <a:solidFill>
                  <a:srgbClr val="000000"/>
                </a:solidFill>
                <a:effectLst/>
                <a:uLnTx/>
                <a:uFillTx/>
                <a:latin typeface="Verdana"/>
                <a:ea typeface="+mn-ea"/>
                <a:cs typeface="+mn-cs"/>
              </a:rPr>
              <a:t>Christian Oberdorfer</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Martijn Marijnen</a:t>
            </a:r>
            <a:endParaRPr kumimoji="0" lang="nl-NL" sz="1400" b="0" i="0" u="none" strike="noStrike" kern="1200" cap="none" spc="0" normalizeH="0" baseline="0" noProof="0" dirty="0">
              <a:ln>
                <a:noFill/>
              </a:ln>
              <a:solidFill>
                <a:srgbClr val="000000"/>
              </a:solidFill>
              <a:effectLst/>
              <a:uLnTx/>
              <a:uFillTx/>
              <a:latin typeface="Verdana"/>
              <a:ea typeface="+mn-ea"/>
              <a:cs typeface="+mn-cs"/>
            </a:endParaRPr>
          </a:p>
        </p:txBody>
      </p:sp>
      <p:sp>
        <p:nvSpPr>
          <p:cNvPr id="22" name="Titel 21"/>
          <p:cNvSpPr>
            <a:spLocks noGrp="1"/>
          </p:cNvSpPr>
          <p:nvPr>
            <p:ph type="ctrTitle"/>
          </p:nvPr>
        </p:nvSpPr>
        <p:spPr>
          <a:xfrm>
            <a:off x="6242065" y="2271419"/>
            <a:ext cx="5791784" cy="1403350"/>
          </a:xfrm>
        </p:spPr>
        <p:txBody>
          <a:bodyPr>
            <a:normAutofit fontScale="90000"/>
          </a:bodyPr>
          <a:lstStyle/>
          <a:p>
            <a:pPr algn="ctr"/>
            <a:br>
              <a:rPr lang="nl-NL" sz="1800" dirty="0"/>
            </a:br>
            <a:br>
              <a:rPr lang="nl-NL" sz="2800" dirty="0"/>
            </a:br>
            <a:br>
              <a:rPr lang="nl-NL" sz="2800" dirty="0"/>
            </a:br>
            <a:r>
              <a:rPr lang="nl-NL" sz="2800" b="1" dirty="0"/>
              <a:t>Thematafel energiemonitoring</a:t>
            </a:r>
            <a:br>
              <a:rPr lang="nl-NL" sz="3600" dirty="0"/>
            </a:br>
            <a:r>
              <a:rPr lang="nl-NL" sz="2000" i="1" dirty="0"/>
              <a:t>Terugkoppeling resultaten</a:t>
            </a:r>
            <a:br>
              <a:rPr lang="nl-NL" sz="2000" dirty="0">
                <a:solidFill>
                  <a:schemeClr val="accent4">
                    <a:lumMod val="60000"/>
                    <a:lumOff val="40000"/>
                  </a:schemeClr>
                </a:solidFill>
              </a:rPr>
            </a:br>
            <a:endParaRPr lang="nl-NL" i="1" dirty="0">
              <a:solidFill>
                <a:schemeClr val="accent4">
                  <a:lumMod val="60000"/>
                  <a:lumOff val="40000"/>
                </a:schemeClr>
              </a:solidFill>
            </a:endParaRPr>
          </a:p>
        </p:txBody>
      </p:sp>
      <p:sp>
        <p:nvSpPr>
          <p:cNvPr id="26" name="Tijdelijke aanduiding voor tekst 25"/>
          <p:cNvSpPr>
            <a:spLocks noGrp="1"/>
          </p:cNvSpPr>
          <p:nvPr>
            <p:ph type="body" sz="quarter" idx="26"/>
          </p:nvPr>
        </p:nvSpPr>
        <p:spPr/>
        <p:txBody>
          <a:bodyPr/>
          <a:lstStyle/>
          <a:p>
            <a:r>
              <a:rPr lang="nl-NL" dirty="0"/>
              <a:t>RWS </a:t>
            </a:r>
            <a:r>
              <a:rPr lang="nl-NL" dirty="0" err="1"/>
              <a:t>BEdrijfsVERTROUWELIJK</a:t>
            </a:r>
            <a:endParaRPr lang="nl-NL" dirty="0"/>
          </a:p>
        </p:txBody>
      </p:sp>
      <p:sp>
        <p:nvSpPr>
          <p:cNvPr id="4" name="Tijdelijke aanduiding voor dianummer 3"/>
          <p:cNvSpPr>
            <a:spLocks noGrp="1"/>
          </p:cNvSpPr>
          <p:nvPr>
            <p:ph type="sldNum" sz="quarter" idx="2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93B359-CF0D-4389-949E-16A33FCBB3EC}" type="slidenum">
              <a:rPr kumimoji="0" lang="nl-NL" sz="1200" b="0" i="0" u="none" strike="noStrike" kern="1200" cap="none" spc="0" normalizeH="0" baseline="0" noProof="0" smtClean="0">
                <a:ln>
                  <a:noFill/>
                </a:ln>
                <a:solidFill>
                  <a:srgbClr val="000000"/>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dirty="0">
              <a:ln>
                <a:noFill/>
              </a:ln>
              <a:solidFill>
                <a:srgbClr val="000000"/>
              </a:solidFill>
              <a:effectLst/>
              <a:uLnTx/>
              <a:uFillTx/>
              <a:latin typeface="Verdana"/>
              <a:ea typeface="+mn-ea"/>
              <a:cs typeface="+mn-cs"/>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3125" t="1933"/>
          <a:stretch>
            <a:fillRect/>
          </a:stretch>
        </p:blipFill>
        <p:spPr bwMode="auto">
          <a:xfrm>
            <a:off x="0" y="1478769"/>
            <a:ext cx="6096000" cy="48451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a:extLst>
              <a:ext uri="{FF2B5EF4-FFF2-40B4-BE49-F238E27FC236}">
                <a16:creationId xmlns:a16="http://schemas.microsoft.com/office/drawing/2014/main" id="{DAC5B9EF-E7F2-E6FF-4044-E2F66D5F8B4A}"/>
              </a:ext>
            </a:extLst>
          </p:cNvPr>
          <p:cNvSpPr txBox="1"/>
          <p:nvPr/>
        </p:nvSpPr>
        <p:spPr>
          <a:xfrm>
            <a:off x="202223" y="145829"/>
            <a:ext cx="4690214" cy="1200329"/>
          </a:xfrm>
          <a:prstGeom prst="rect">
            <a:avLst/>
          </a:prstGeom>
          <a:solidFill>
            <a:srgbClr val="A6D5C7"/>
          </a:solidFill>
        </p:spPr>
        <p:txBody>
          <a:bodyPr wrap="square" rtlCol="0">
            <a:spAutoFit/>
          </a:bodyPr>
          <a:lstStyle/>
          <a:p>
            <a:r>
              <a:rPr lang="nl-NL" sz="1200" dirty="0"/>
              <a:t>Ontwikkeld in samenwerking met de marktpartijen: </a:t>
            </a:r>
          </a:p>
          <a:p>
            <a:endParaRPr lang="nl-NL" sz="1200" dirty="0"/>
          </a:p>
          <a:p>
            <a:endParaRPr lang="nl-NL" sz="1200" dirty="0"/>
          </a:p>
          <a:p>
            <a:endParaRPr lang="nl-NL" sz="1200" dirty="0">
              <a:highlight>
                <a:srgbClr val="FFFF00"/>
              </a:highlight>
            </a:endParaRPr>
          </a:p>
          <a:p>
            <a:endParaRPr lang="nl-NL" sz="1200" dirty="0">
              <a:highlight>
                <a:srgbClr val="FFFF00"/>
              </a:highlight>
            </a:endParaRPr>
          </a:p>
          <a:p>
            <a:r>
              <a:rPr lang="nl-NL" sz="1200" dirty="0"/>
              <a:t>Product van programma DGAM</a:t>
            </a:r>
          </a:p>
        </p:txBody>
      </p:sp>
      <p:sp>
        <p:nvSpPr>
          <p:cNvPr id="11" name="Rechthoek 10">
            <a:extLst>
              <a:ext uri="{FF2B5EF4-FFF2-40B4-BE49-F238E27FC236}">
                <a16:creationId xmlns:a16="http://schemas.microsoft.com/office/drawing/2014/main" id="{66F6633F-6382-D192-27FD-1CF504810B16}"/>
              </a:ext>
            </a:extLst>
          </p:cNvPr>
          <p:cNvSpPr/>
          <p:nvPr/>
        </p:nvSpPr>
        <p:spPr>
          <a:xfrm>
            <a:off x="310033" y="419918"/>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descr="Afbeelding met schermopname, Lettertype, Graphics, tekst&#10;&#10;Door AI gegenereerde inhoud is mogelijk onjuist.">
            <a:extLst>
              <a:ext uri="{FF2B5EF4-FFF2-40B4-BE49-F238E27FC236}">
                <a16:creationId xmlns:a16="http://schemas.microsoft.com/office/drawing/2014/main" id="{80B156A9-5C2F-49DB-ED23-62C6B7195B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211" y="275893"/>
            <a:ext cx="4357504" cy="1089376"/>
          </a:xfrm>
          <a:prstGeom prst="rect">
            <a:avLst/>
          </a:prstGeom>
        </p:spPr>
      </p:pic>
    </p:spTree>
    <p:extLst>
      <p:ext uri="{BB962C8B-B14F-4D97-AF65-F5344CB8AC3E}">
        <p14:creationId xmlns:p14="http://schemas.microsoft.com/office/powerpoint/2010/main" val="18022750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98A0D-E227-D953-D5C6-1CE8933425D2}"/>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2C442CD6-5E48-150B-EA79-00E91D9DCDBF}"/>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E8B3C16A-5C9F-BF75-237B-9D327E4214A2}"/>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00C8243D-1185-852E-92E3-6225144736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21468B18-AEDE-3388-735F-35AF4B2072C0}"/>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graphicFrame>
        <p:nvGraphicFramePr>
          <p:cNvPr id="10" name="Tabel 9">
            <a:extLst>
              <a:ext uri="{FF2B5EF4-FFF2-40B4-BE49-F238E27FC236}">
                <a16:creationId xmlns:a16="http://schemas.microsoft.com/office/drawing/2014/main" id="{F4AEC695-D733-D739-E369-1D529B038DE3}"/>
              </a:ext>
            </a:extLst>
          </p:cNvPr>
          <p:cNvGraphicFramePr>
            <a:graphicFrameLocks noGrp="1"/>
          </p:cNvGraphicFramePr>
          <p:nvPr>
            <p:extLst>
              <p:ext uri="{D42A27DB-BD31-4B8C-83A1-F6EECF244321}">
                <p14:modId xmlns:p14="http://schemas.microsoft.com/office/powerpoint/2010/main" val="3404032318"/>
              </p:ext>
            </p:extLst>
          </p:nvPr>
        </p:nvGraphicFramePr>
        <p:xfrm>
          <a:off x="698103" y="2726095"/>
          <a:ext cx="7589725" cy="3014161"/>
        </p:xfrm>
        <a:graphic>
          <a:graphicData uri="http://schemas.openxmlformats.org/drawingml/2006/table">
            <a:tbl>
              <a:tblPr firstRow="1" firstCol="1" bandRow="1"/>
              <a:tblGrid>
                <a:gridCol w="7589725">
                  <a:extLst>
                    <a:ext uri="{9D8B030D-6E8A-4147-A177-3AD203B41FA5}">
                      <a16:colId xmlns:a16="http://schemas.microsoft.com/office/drawing/2014/main" val="3857968491"/>
                    </a:ext>
                  </a:extLst>
                </a:gridCol>
              </a:tblGrid>
              <a:tr h="478969">
                <a:tc>
                  <a:txBody>
                    <a:bodyPr/>
                    <a:lstStyle/>
                    <a:p>
                      <a:pPr algn="ct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Compliance</a:t>
                      </a:r>
                      <a:endParaRPr lang="nl-NL" sz="16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0000"/>
                        </a:lnSpc>
                        <a:buNone/>
                      </a:pPr>
                      <a:r>
                        <a:rPr lang="nl-NL" sz="1600" dirty="0">
                          <a:effectLst/>
                          <a:latin typeface="Calibri" panose="020F0502020204030204" pitchFamily="34" charset="0"/>
                          <a:ea typeface="Calibri" panose="020F0502020204030204" pitchFamily="34" charset="0"/>
                          <a:cs typeface="Calibri" panose="020F0502020204030204" pitchFamily="34" charset="0"/>
                        </a:rPr>
                        <a:t>Aantoonbaarheid.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1319012"/>
                  </a:ext>
                </a:extLst>
              </a:tr>
              <a:tr h="575761">
                <a:tc>
                  <a:txBody>
                    <a:bodyPr/>
                    <a:lstStyle/>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Aantonen energiereductie op component (GACS-verplichting voor gebouwen).</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Voldoen aan informatieplicht (CSRD, ISO50001).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6875089"/>
                  </a:ext>
                </a:extLst>
              </a:tr>
              <a:tr h="1915878">
                <a:tc>
                  <a:txBody>
                    <a:bodyPr/>
                    <a:lstStyle/>
                    <a:p>
                      <a:pP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Hoofdmeter: </a:t>
                      </a:r>
                      <a:r>
                        <a:rPr lang="nl-NL" sz="1600" dirty="0">
                          <a:effectLst/>
                          <a:latin typeface="Calibri" panose="020F0502020204030204" pitchFamily="34" charset="0"/>
                          <a:ea typeface="Calibri" panose="020F0502020204030204" pitchFamily="34" charset="0"/>
                          <a:cs typeface="Calibri" panose="020F0502020204030204" pitchFamily="34" charset="0"/>
                        </a:rPr>
                        <a:t>EAN meter is in principe voldoende. Voor GACS-verplichting mogelijk wel tussenmeters vereist.</a:t>
                      </a:r>
                    </a:p>
                    <a:p>
                      <a:pP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Basic PQ:</a:t>
                      </a:r>
                      <a:r>
                        <a:rPr lang="nl-NL" sz="1600" dirty="0">
                          <a:effectLst/>
                          <a:latin typeface="Calibri" panose="020F0502020204030204" pitchFamily="34" charset="0"/>
                          <a:ea typeface="Calibri" panose="020F0502020204030204" pitchFamily="34" charset="0"/>
                          <a:cs typeface="Calibri" panose="020F0502020204030204" pitchFamily="34" charset="0"/>
                        </a:rPr>
                        <a:t> Niet geschikt voor compliance (tenzij gebruikt wordt gemaakt van tussenmeters voor de GACS-verplichting).</a:t>
                      </a:r>
                      <a:br>
                        <a:rPr lang="nl-NL" sz="1600" dirty="0">
                          <a:effectLst/>
                          <a:latin typeface="Calibri" panose="020F0502020204030204" pitchFamily="34" charset="0"/>
                          <a:ea typeface="Calibri" panose="020F0502020204030204" pitchFamily="34" charset="0"/>
                          <a:cs typeface="Calibri" panose="020F0502020204030204" pitchFamily="34" charset="0"/>
                        </a:rPr>
                      </a:br>
                      <a:r>
                        <a:rPr lang="nl-NL" sz="1600" b="1" dirty="0">
                          <a:effectLst/>
                          <a:latin typeface="Calibri" panose="020F0502020204030204" pitchFamily="34" charset="0"/>
                          <a:ea typeface="Calibri" panose="020F0502020204030204" pitchFamily="34" charset="0"/>
                          <a:cs typeface="Calibri" panose="020F0502020204030204" pitchFamily="34" charset="0"/>
                        </a:rPr>
                        <a:t>PQ meter klasse S: </a:t>
                      </a:r>
                      <a:r>
                        <a:rPr lang="nl-NL" sz="1600" dirty="0">
                          <a:effectLst/>
                          <a:latin typeface="Calibri" panose="020F0502020204030204" pitchFamily="34" charset="0"/>
                          <a:ea typeface="Calibri" panose="020F0502020204030204" pitchFamily="34" charset="0"/>
                          <a:cs typeface="Calibri" panose="020F0502020204030204" pitchFamily="34" charset="0"/>
                        </a:rPr>
                        <a:t>Niet geschikt voor compliance.</a:t>
                      </a:r>
                      <a:br>
                        <a:rPr lang="nl-NL" sz="1600" b="1" dirty="0">
                          <a:effectLst/>
                          <a:latin typeface="Calibri" panose="020F0502020204030204" pitchFamily="34" charset="0"/>
                          <a:ea typeface="Calibri" panose="020F0502020204030204" pitchFamily="34" charset="0"/>
                          <a:cs typeface="Calibri" panose="020F0502020204030204" pitchFamily="34" charset="0"/>
                        </a:rPr>
                      </a:br>
                      <a:r>
                        <a:rPr lang="nl-NL" sz="1600" b="1" dirty="0">
                          <a:effectLst/>
                          <a:latin typeface="Calibri" panose="020F0502020204030204" pitchFamily="34" charset="0"/>
                          <a:ea typeface="Calibri" panose="020F0502020204030204" pitchFamily="34" charset="0"/>
                          <a:cs typeface="Calibri" panose="020F0502020204030204" pitchFamily="34" charset="0"/>
                        </a:rPr>
                        <a:t>PQ meter klasse A: </a:t>
                      </a:r>
                      <a:r>
                        <a:rPr lang="nl-NL" sz="1600" dirty="0">
                          <a:effectLst/>
                          <a:latin typeface="Calibri" panose="020F0502020204030204" pitchFamily="34" charset="0"/>
                          <a:ea typeface="Calibri" panose="020F0502020204030204" pitchFamily="34" charset="0"/>
                          <a:cs typeface="Calibri" panose="020F0502020204030204" pitchFamily="34" charset="0"/>
                        </a:rPr>
                        <a:t>Is hier noodzakelijk als getwijfeld wordt aan de compliance van de geleverde spanningskwaliteit van de netbeheerder (EN50160).</a:t>
                      </a:r>
                      <a:br>
                        <a:rPr lang="nl-NL" sz="1600" dirty="0">
                          <a:effectLst/>
                          <a:latin typeface="Calibri" panose="020F0502020204030204" pitchFamily="34" charset="0"/>
                          <a:ea typeface="Calibri" panose="020F0502020204030204" pitchFamily="34" charset="0"/>
                          <a:cs typeface="Calibri" panose="020F0502020204030204" pitchFamily="34" charset="0"/>
                        </a:rPr>
                      </a:br>
                      <a:endParaRPr lang="nl-NL"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4771020"/>
                  </a:ext>
                </a:extLst>
              </a:tr>
            </a:tbl>
          </a:graphicData>
        </a:graphic>
      </p:graphicFrame>
      <p:sp>
        <p:nvSpPr>
          <p:cNvPr id="11" name="Rectangle 2">
            <a:extLst>
              <a:ext uri="{FF2B5EF4-FFF2-40B4-BE49-F238E27FC236}">
                <a16:creationId xmlns:a16="http://schemas.microsoft.com/office/drawing/2014/main" id="{8E836775-A88A-041F-87D6-30A5DC690F38}"/>
              </a:ext>
            </a:extLst>
          </p:cNvPr>
          <p:cNvSpPr>
            <a:spLocks noChangeArrowheads="1"/>
          </p:cNvSpPr>
          <p:nvPr/>
        </p:nvSpPr>
        <p:spPr bwMode="auto">
          <a:xfrm>
            <a:off x="235450" y="1175077"/>
            <a:ext cx="699469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03079"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Tx/>
              <a:buSzTx/>
              <a:tabLst/>
            </a:pPr>
            <a:r>
              <a:rPr kumimoji="0" lang="nl-NL" altLang="nl-NL"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Compliance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Met compliance wordt gedoeld op het aantoonbaar maken van voldoen aan bepaalde richtlijnen, normen of wetgeving. Zo kan o.a. gestuurd worden op contracten met energieleveranciers, zowel wanneer het gaat om energielevering aan objecten als ook </a:t>
            </a:r>
            <a:r>
              <a:rPr kumimoji="0" lang="nl-NL" altLang="nl-NL" sz="16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teruglevering</a:t>
            </a:r>
            <a:r>
              <a:rPr kumimoji="0" lang="nl-NL" altLang="nl-NL"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aan het net.</a:t>
            </a:r>
            <a:endParaRPr kumimoji="0" lang="nl-NL" altLang="nl-NL" sz="105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245527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25D63-AD8B-435D-EE1B-AB53D88C7799}"/>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67E7ABA9-9416-BD68-C693-EC9D7116F945}"/>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7FABE897-1C94-A261-D621-4A23C77A0709}"/>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84287B90-69D9-0322-37B8-5EB0D00327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C1D61D3C-2CB0-6278-ADFF-428231C6C72F}"/>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graphicFrame>
        <p:nvGraphicFramePr>
          <p:cNvPr id="7" name="Tabel 6">
            <a:extLst>
              <a:ext uri="{FF2B5EF4-FFF2-40B4-BE49-F238E27FC236}">
                <a16:creationId xmlns:a16="http://schemas.microsoft.com/office/drawing/2014/main" id="{29486BA8-35E4-99E3-070A-D86E58D92AE4}"/>
              </a:ext>
            </a:extLst>
          </p:cNvPr>
          <p:cNvGraphicFramePr>
            <a:graphicFrameLocks noGrp="1"/>
          </p:cNvGraphicFramePr>
          <p:nvPr>
            <p:extLst>
              <p:ext uri="{D42A27DB-BD31-4B8C-83A1-F6EECF244321}">
                <p14:modId xmlns:p14="http://schemas.microsoft.com/office/powerpoint/2010/main" val="1279264858"/>
              </p:ext>
            </p:extLst>
          </p:nvPr>
        </p:nvGraphicFramePr>
        <p:xfrm>
          <a:off x="754079" y="2398261"/>
          <a:ext cx="10292316" cy="3413760"/>
        </p:xfrm>
        <a:graphic>
          <a:graphicData uri="http://schemas.openxmlformats.org/drawingml/2006/table">
            <a:tbl>
              <a:tblPr firstRow="1" firstCol="1" bandRow="1"/>
              <a:tblGrid>
                <a:gridCol w="10292316">
                  <a:extLst>
                    <a:ext uri="{9D8B030D-6E8A-4147-A177-3AD203B41FA5}">
                      <a16:colId xmlns:a16="http://schemas.microsoft.com/office/drawing/2014/main" val="3222162733"/>
                    </a:ext>
                  </a:extLst>
                </a:gridCol>
              </a:tblGrid>
              <a:tr h="297815">
                <a:tc>
                  <a:txBody>
                    <a:bodyPr/>
                    <a:lstStyle/>
                    <a:p>
                      <a:pPr algn="ct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Sturing gebruik ten behoeve van netcongestie en W&amp;R</a:t>
                      </a:r>
                      <a:endParaRPr lang="nl-NL" sz="16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0000"/>
                        </a:lnSpc>
                        <a:buNone/>
                      </a:pPr>
                      <a:r>
                        <a:rPr lang="nl-NL" sz="1600" dirty="0">
                          <a:effectLst/>
                          <a:latin typeface="Calibri" panose="020F0502020204030204" pitchFamily="34" charset="0"/>
                          <a:ea typeface="Calibri" panose="020F0502020204030204" pitchFamily="34" charset="0"/>
                          <a:cs typeface="Calibri" panose="020F0502020204030204" pitchFamily="34" charset="0"/>
                        </a:rPr>
                        <a:t>Faciliteren van het inzichtelijk maken van de energiehuishouding.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6266108"/>
                  </a:ext>
                </a:extLst>
              </a:tr>
              <a:tr h="366395">
                <a:tc>
                  <a:txBody>
                    <a:bodyPr/>
                    <a:lstStyle/>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Piekbelasting beperken/reduceren -&gt; Zo vlak mogelijke energieafname.</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Voorkomen contractoverschrijding (en sturing daarop)</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Optimalisatie van energie per object i.v.m. energierobuustheid</a:t>
                      </a:r>
                    </a:p>
                    <a:p>
                      <a:pPr marL="342900" lvl="0" indent="-342900">
                        <a:lnSpc>
                          <a:spcPct val="100000"/>
                        </a:lnSpc>
                        <a:buFont typeface="Times New Roman" panose="02020603050405020304" pitchFamily="18" charset="0"/>
                        <a:buChar char="-"/>
                      </a:pPr>
                      <a:r>
                        <a:rPr lang="nl-NL" sz="1600" dirty="0" err="1">
                          <a:effectLst/>
                          <a:latin typeface="Calibri" panose="020F0502020204030204" pitchFamily="34" charset="0"/>
                          <a:ea typeface="Calibri" panose="020F0502020204030204" pitchFamily="34" charset="0"/>
                          <a:cs typeface="Calibri" panose="020F0502020204030204" pitchFamily="34" charset="0"/>
                        </a:rPr>
                        <a:t>Roadmap</a:t>
                      </a:r>
                      <a:r>
                        <a:rPr lang="nl-NL" sz="1600" dirty="0">
                          <a:effectLst/>
                          <a:latin typeface="Calibri" panose="020F0502020204030204" pitchFamily="34" charset="0"/>
                          <a:ea typeface="Calibri" panose="020F0502020204030204" pitchFamily="34" charset="0"/>
                          <a:cs typeface="Calibri" panose="020F0502020204030204" pitchFamily="34" charset="0"/>
                        </a:rPr>
                        <a:t> naar energietransitie</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Sturing op gebiedsvraag/ capaciteit van het net (load </a:t>
                      </a:r>
                      <a:r>
                        <a:rPr lang="nl-NL" sz="1600" dirty="0" err="1">
                          <a:effectLst/>
                          <a:latin typeface="Calibri" panose="020F0502020204030204" pitchFamily="34" charset="0"/>
                          <a:ea typeface="Calibri" panose="020F0502020204030204" pitchFamily="34" charset="0"/>
                          <a:cs typeface="Calibri" panose="020F0502020204030204" pitchFamily="34" charset="0"/>
                        </a:rPr>
                        <a:t>balancing</a:t>
                      </a:r>
                      <a:r>
                        <a:rPr lang="nl-NL" sz="1600" dirty="0">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Efficiëntere inzet van budget &amp; capaciteit</a:t>
                      </a:r>
                    </a:p>
                    <a:p>
                      <a:pPr marL="342900" lvl="0" indent="-342900">
                        <a:lnSpc>
                          <a:spcPct val="100000"/>
                        </a:lnSpc>
                        <a:buFont typeface="Times New Roman" panose="02020603050405020304" pitchFamily="18"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Automatische rapportagemogelijkheid voor wetgeving (rapportageverplichting)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0879002"/>
                  </a:ext>
                </a:extLst>
              </a:tr>
              <a:tr h="353695">
                <a:tc>
                  <a:txBody>
                    <a:bodyPr/>
                    <a:lstStyle/>
                    <a:p>
                      <a:pP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Hoofdmeter: </a:t>
                      </a:r>
                      <a:r>
                        <a:rPr lang="nl-NL" sz="1600" dirty="0">
                          <a:effectLst/>
                          <a:latin typeface="Calibri" panose="020F0502020204030204" pitchFamily="34" charset="0"/>
                          <a:ea typeface="Calibri" panose="020F0502020204030204" pitchFamily="34" charset="0"/>
                          <a:cs typeface="Calibri" panose="020F0502020204030204" pitchFamily="34" charset="0"/>
                        </a:rPr>
                        <a:t>EAN meter is in principe voldoende. Voor GACS-verplichting mogelijk wel tussenmeters vereist.</a:t>
                      </a:r>
                    </a:p>
                    <a:p>
                      <a:pPr>
                        <a:lnSpc>
                          <a:spcPct val="100000"/>
                        </a:lnSpc>
                        <a:buNone/>
                      </a:pPr>
                      <a:r>
                        <a:rPr lang="nl-NL" sz="1600" b="1" dirty="0">
                          <a:effectLst/>
                          <a:latin typeface="Calibri" panose="020F0502020204030204" pitchFamily="34" charset="0"/>
                          <a:ea typeface="Calibri" panose="020F0502020204030204" pitchFamily="34" charset="0"/>
                          <a:cs typeface="Calibri" panose="020F0502020204030204" pitchFamily="34" charset="0"/>
                        </a:rPr>
                        <a:t>Basic PQ:</a:t>
                      </a:r>
                      <a:r>
                        <a:rPr lang="nl-NL" sz="1600" dirty="0">
                          <a:effectLst/>
                          <a:latin typeface="Calibri" panose="020F0502020204030204" pitchFamily="34" charset="0"/>
                          <a:ea typeface="Calibri" panose="020F0502020204030204" pitchFamily="34" charset="0"/>
                          <a:cs typeface="Calibri" panose="020F0502020204030204" pitchFamily="34" charset="0"/>
                        </a:rPr>
                        <a:t> Niet geschikt voor compliance (tenzij gebruikt wordt gemaakt van tussenmeters voor de GACS-verplichting).</a:t>
                      </a:r>
                      <a:br>
                        <a:rPr lang="nl-NL" sz="1600" dirty="0">
                          <a:effectLst/>
                          <a:latin typeface="Calibri" panose="020F0502020204030204" pitchFamily="34" charset="0"/>
                          <a:ea typeface="Calibri" panose="020F0502020204030204" pitchFamily="34" charset="0"/>
                          <a:cs typeface="Calibri" panose="020F0502020204030204" pitchFamily="34" charset="0"/>
                        </a:rPr>
                      </a:br>
                      <a:r>
                        <a:rPr lang="nl-NL" sz="1600" b="1" dirty="0">
                          <a:effectLst/>
                          <a:latin typeface="Calibri" panose="020F0502020204030204" pitchFamily="34" charset="0"/>
                          <a:ea typeface="Calibri" panose="020F0502020204030204" pitchFamily="34" charset="0"/>
                          <a:cs typeface="Calibri" panose="020F0502020204030204" pitchFamily="34" charset="0"/>
                        </a:rPr>
                        <a:t>PQ meter klasse S: </a:t>
                      </a:r>
                      <a:r>
                        <a:rPr lang="nl-NL" sz="1600" dirty="0">
                          <a:effectLst/>
                          <a:latin typeface="Calibri" panose="020F0502020204030204" pitchFamily="34" charset="0"/>
                          <a:ea typeface="Calibri" panose="020F0502020204030204" pitchFamily="34" charset="0"/>
                          <a:cs typeface="Calibri" panose="020F0502020204030204" pitchFamily="34" charset="0"/>
                        </a:rPr>
                        <a:t>Niet geschikt voor compliance.</a:t>
                      </a:r>
                      <a:br>
                        <a:rPr lang="nl-NL" sz="1600" b="1" dirty="0">
                          <a:effectLst/>
                          <a:latin typeface="Calibri" panose="020F0502020204030204" pitchFamily="34" charset="0"/>
                          <a:ea typeface="Calibri" panose="020F0502020204030204" pitchFamily="34" charset="0"/>
                          <a:cs typeface="Calibri" panose="020F0502020204030204" pitchFamily="34" charset="0"/>
                        </a:rPr>
                      </a:br>
                      <a:r>
                        <a:rPr lang="nl-NL" sz="1600" b="1" dirty="0">
                          <a:effectLst/>
                          <a:latin typeface="Calibri" panose="020F0502020204030204" pitchFamily="34" charset="0"/>
                          <a:ea typeface="Calibri" panose="020F0502020204030204" pitchFamily="34" charset="0"/>
                          <a:cs typeface="Calibri" panose="020F0502020204030204" pitchFamily="34" charset="0"/>
                        </a:rPr>
                        <a:t>PQ meter klasse A: </a:t>
                      </a:r>
                      <a:r>
                        <a:rPr lang="nl-NL" sz="1600" dirty="0">
                          <a:effectLst/>
                          <a:latin typeface="Calibri" panose="020F0502020204030204" pitchFamily="34" charset="0"/>
                          <a:ea typeface="Calibri" panose="020F0502020204030204" pitchFamily="34" charset="0"/>
                          <a:cs typeface="Calibri" panose="020F0502020204030204" pitchFamily="34" charset="0"/>
                        </a:rPr>
                        <a:t>Is hier noodzakelijk als getwijfeld wordt aan de compliance van de geleverde spanningskwaliteit van de netbeheerder (EN50160).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4910159"/>
                  </a:ext>
                </a:extLst>
              </a:tr>
            </a:tbl>
          </a:graphicData>
        </a:graphic>
      </p:graphicFrame>
      <p:sp>
        <p:nvSpPr>
          <p:cNvPr id="8" name="Rectangle 2">
            <a:extLst>
              <a:ext uri="{FF2B5EF4-FFF2-40B4-BE49-F238E27FC236}">
                <a16:creationId xmlns:a16="http://schemas.microsoft.com/office/drawing/2014/main" id="{760CE60A-8455-464C-A1B3-E7FD131144BE}"/>
              </a:ext>
            </a:extLst>
          </p:cNvPr>
          <p:cNvSpPr>
            <a:spLocks noChangeArrowheads="1"/>
          </p:cNvSpPr>
          <p:nvPr/>
        </p:nvSpPr>
        <p:spPr bwMode="auto">
          <a:xfrm>
            <a:off x="350042" y="1045979"/>
            <a:ext cx="881302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03079" tIns="45720" rIns="91440" bIns="45720" numCol="1" anchor="ctr" anchorCtr="0" compatLnSpc="1">
            <a:prstTxWarp prst="textNoShape">
              <a:avLst/>
            </a:prstTxWarp>
            <a:spAutoFit/>
          </a:bodyPr>
          <a:lstStyle/>
          <a:p>
            <a:pPr lvl="1" eaLnBrk="0" fontAlgn="base" hangingPunct="0">
              <a:spcBef>
                <a:spcPct val="0"/>
              </a:spcBef>
              <a:spcAft>
                <a:spcPct val="0"/>
              </a:spcAft>
            </a:pPr>
            <a:r>
              <a:rPr lang="nl-NL" altLang="nl-NL" sz="1600" b="1" dirty="0">
                <a:latin typeface="Calibri" panose="020F0502020204030204" pitchFamily="34" charset="0"/>
                <a:ea typeface="Calibri" panose="020F0502020204030204" pitchFamily="34" charset="0"/>
                <a:cs typeface="Calibri" panose="020F0502020204030204" pitchFamily="34" charset="0"/>
              </a:rPr>
              <a:t> Sturing gebruik ten behoeve van netcongestie en wet- &amp; regelgeving (W&amp;R)</a:t>
            </a:r>
          </a:p>
          <a:p>
            <a:pPr eaLnBrk="0" fontAlgn="base" hangingPunct="0">
              <a:spcBef>
                <a:spcPct val="0"/>
              </a:spcBef>
              <a:spcAft>
                <a:spcPct val="0"/>
              </a:spcAft>
            </a:pPr>
            <a:r>
              <a:rPr lang="nl-NL" altLang="nl-NL" sz="1600" dirty="0">
                <a:latin typeface="Calibri" panose="020F0502020204030204" pitchFamily="34" charset="0"/>
                <a:ea typeface="Calibri" panose="020F0502020204030204" pitchFamily="34" charset="0"/>
                <a:cs typeface="Calibri" panose="020F0502020204030204" pitchFamily="34" charset="0"/>
              </a:rPr>
              <a:t>In dit kader wordt gedoeld op het inspelen en sturen op de integrale vraag en belasting van het net, maar ook op het creëren van inzichten t.b.v. rapportage en planning </a:t>
            </a:r>
            <a:r>
              <a:rPr lang="nl-NL" altLang="nl-NL" sz="1600" dirty="0" err="1">
                <a:latin typeface="Calibri" panose="020F0502020204030204" pitchFamily="34" charset="0"/>
                <a:ea typeface="Calibri" panose="020F0502020204030204" pitchFamily="34" charset="0"/>
                <a:cs typeface="Calibri" panose="020F0502020204030204" pitchFamily="34" charset="0"/>
              </a:rPr>
              <a:t>i.h.k.v</a:t>
            </a:r>
            <a:r>
              <a:rPr lang="nl-NL" altLang="nl-NL" sz="1600" dirty="0">
                <a:latin typeface="Calibri" panose="020F0502020204030204" pitchFamily="34" charset="0"/>
                <a:ea typeface="Calibri" panose="020F0502020204030204" pitchFamily="34" charset="0"/>
                <a:cs typeface="Calibri" panose="020F0502020204030204" pitchFamily="34" charset="0"/>
              </a:rPr>
              <a:t>. het energienetwerk.</a:t>
            </a:r>
          </a:p>
          <a:p>
            <a:pPr eaLnBrk="0" fontAlgn="base" hangingPunct="0">
              <a:spcBef>
                <a:spcPct val="0"/>
              </a:spcBef>
              <a:spcAft>
                <a:spcPct val="0"/>
              </a:spcAft>
            </a:pPr>
            <a:endParaRPr lang="nl-NL" altLang="nl-NL" sz="1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5218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10460-7893-3923-1A6E-15708B22E8EF}"/>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B867AB8E-B8FC-8CD7-3805-36CD395F9A1C}"/>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43C1FC5A-85A7-3D22-68F7-41B5A1D8627A}"/>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4B0D1C37-75CB-99E6-4C7C-F12D9550FB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FD06BA88-634C-C57D-8723-7DE48B7E1592}"/>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graphicFrame>
        <p:nvGraphicFramePr>
          <p:cNvPr id="4" name="Tabel 3">
            <a:extLst>
              <a:ext uri="{FF2B5EF4-FFF2-40B4-BE49-F238E27FC236}">
                <a16:creationId xmlns:a16="http://schemas.microsoft.com/office/drawing/2014/main" id="{E37F174C-F949-2F45-72F0-952644C8842F}"/>
              </a:ext>
            </a:extLst>
          </p:cNvPr>
          <p:cNvGraphicFramePr>
            <a:graphicFrameLocks noGrp="1"/>
          </p:cNvGraphicFramePr>
          <p:nvPr>
            <p:extLst>
              <p:ext uri="{D42A27DB-BD31-4B8C-83A1-F6EECF244321}">
                <p14:modId xmlns:p14="http://schemas.microsoft.com/office/powerpoint/2010/main" val="3528820654"/>
              </p:ext>
            </p:extLst>
          </p:nvPr>
        </p:nvGraphicFramePr>
        <p:xfrm>
          <a:off x="1003077" y="2764710"/>
          <a:ext cx="9260959" cy="3200400"/>
        </p:xfrm>
        <a:graphic>
          <a:graphicData uri="http://schemas.openxmlformats.org/drawingml/2006/table">
            <a:tbl>
              <a:tblPr firstRow="1" firstCol="1" bandRow="1"/>
              <a:tblGrid>
                <a:gridCol w="9260959">
                  <a:extLst>
                    <a:ext uri="{9D8B030D-6E8A-4147-A177-3AD203B41FA5}">
                      <a16:colId xmlns:a16="http://schemas.microsoft.com/office/drawing/2014/main" val="3524644744"/>
                    </a:ext>
                  </a:extLst>
                </a:gridCol>
              </a:tblGrid>
              <a:tr h="297815">
                <a:tc>
                  <a:txBody>
                    <a:bodyPr/>
                    <a:lstStyle/>
                    <a:p>
                      <a:pPr algn="ct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Conditiemonitoring</a:t>
                      </a:r>
                      <a:endParaRPr lang="nl-NL" sz="14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0000"/>
                        </a:lnSpc>
                        <a:buNone/>
                      </a:pPr>
                      <a:r>
                        <a:rPr lang="nl-NL" sz="1400" dirty="0">
                          <a:effectLst/>
                          <a:latin typeface="Calibri" panose="020F0502020204030204" pitchFamily="34" charset="0"/>
                          <a:ea typeface="Calibri" panose="020F0502020204030204" pitchFamily="34" charset="0"/>
                          <a:cs typeface="Calibri" panose="020F0502020204030204" pitchFamily="34" charset="0"/>
                        </a:rPr>
                        <a:t>Inzicht, kostenbesparing, verhogen beschikbaarheid.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0759359"/>
                  </a:ext>
                </a:extLst>
              </a:tr>
              <a:tr h="366395">
                <a:tc>
                  <a:txBody>
                    <a:bodyPr/>
                    <a:lstStyle/>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Strategische besluitvorming bij EOL</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Conditie elektrische infrastructuur</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Proactief beheer &amp; onderhoud, vroegtijdig opsporen.</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Koppeling tussen Elektrisch en fysiek gedrag</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Rapportage en benchmarking voor management en stakeholders.</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Servicemonteurs efficiënt inzetten</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Integrale aansturing op load, opwekking, proces, energiebesparing etc</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Efficiëntere inzet van budget &amp; capaciteit. Bijdrage aan prioritering assets.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6339335"/>
                  </a:ext>
                </a:extLst>
              </a:tr>
              <a:tr h="353695">
                <a:tc>
                  <a:txBody>
                    <a:bodyPr/>
                    <a:lstStyle/>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Hoofdmeter: </a:t>
                      </a:r>
                      <a:r>
                        <a:rPr lang="nl-NL" sz="1400" dirty="0">
                          <a:effectLst/>
                          <a:latin typeface="Calibri" panose="020F0502020204030204" pitchFamily="34" charset="0"/>
                          <a:ea typeface="Calibri" panose="020F0502020204030204" pitchFamily="34" charset="0"/>
                          <a:cs typeface="Calibri" panose="020F0502020204030204" pitchFamily="34" charset="0"/>
                        </a:rPr>
                        <a:t>Niet geschikt in deze context.</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Basic PQ: </a:t>
                      </a:r>
                      <a:r>
                        <a:rPr lang="nl-NL" sz="1400" dirty="0">
                          <a:effectLst/>
                          <a:latin typeface="Calibri" panose="020F0502020204030204" pitchFamily="34" charset="0"/>
                          <a:ea typeface="Calibri" panose="020F0502020204030204" pitchFamily="34" charset="0"/>
                          <a:cs typeface="Calibri" panose="020F0502020204030204" pitchFamily="34" charset="0"/>
                        </a:rPr>
                        <a:t>Basisvorm soms al voldoende en soms al </a:t>
                      </a:r>
                      <a:r>
                        <a:rPr lang="nl-NL" sz="1400" dirty="0" err="1">
                          <a:effectLst/>
                          <a:latin typeface="Calibri" panose="020F0502020204030204" pitchFamily="34" charset="0"/>
                          <a:ea typeface="Calibri" panose="020F0502020204030204" pitchFamily="34" charset="0"/>
                          <a:cs typeface="Calibri" panose="020F0502020204030204" pitchFamily="34" charset="0"/>
                        </a:rPr>
                        <a:t>ontsluitbaar</a:t>
                      </a:r>
                      <a:r>
                        <a:rPr lang="nl-NL" sz="1400" dirty="0">
                          <a:effectLst/>
                          <a:latin typeface="Calibri" panose="020F0502020204030204" pitchFamily="34" charset="0"/>
                          <a:ea typeface="Calibri" panose="020F0502020204030204" pitchFamily="34" charset="0"/>
                          <a:cs typeface="Calibri" panose="020F0502020204030204" pitchFamily="34" charset="0"/>
                        </a:rPr>
                        <a:t> uit apparatuur. Eventueel gecombineerd met andere data uit zelfde proces (bijv. toerental + temperatuur + debiet + waterhoogte </a:t>
                      </a:r>
                      <a:r>
                        <a:rPr lang="nl-NL" sz="1400" dirty="0" err="1">
                          <a:effectLst/>
                          <a:latin typeface="Calibri" panose="020F0502020204030204" pitchFamily="34" charset="0"/>
                          <a:ea typeface="Calibri" panose="020F0502020204030204" pitchFamily="34" charset="0"/>
                          <a:cs typeface="Calibri" panose="020F0502020204030204" pitchFamily="34" charset="0"/>
                        </a:rPr>
                        <a:t>etc</a:t>
                      </a:r>
                      <a:r>
                        <a:rPr lang="nl-NL" sz="1400" dirty="0">
                          <a:effectLst/>
                          <a:latin typeface="Calibri" panose="020F0502020204030204" pitchFamily="34" charset="0"/>
                          <a:ea typeface="Calibri" panose="020F0502020204030204" pitchFamily="34" charset="0"/>
                          <a:cs typeface="Calibri" panose="020F0502020204030204" pitchFamily="34" charset="0"/>
                        </a:rPr>
                        <a:t>).</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S: </a:t>
                      </a:r>
                      <a:r>
                        <a:rPr lang="nl-NL" sz="1400" dirty="0">
                          <a:effectLst/>
                          <a:latin typeface="Calibri" panose="020F0502020204030204" pitchFamily="34" charset="0"/>
                          <a:ea typeface="Calibri" panose="020F0502020204030204" pitchFamily="34" charset="0"/>
                          <a:cs typeface="Calibri" panose="020F0502020204030204" pitchFamily="34" charset="0"/>
                        </a:rPr>
                        <a:t>Meten op elke trafo, afhankelijk van het niveau waarop men wil meten.</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A: </a:t>
                      </a:r>
                      <a:r>
                        <a:rPr lang="nl-NL" sz="1400" dirty="0">
                          <a:effectLst/>
                          <a:latin typeface="Calibri" panose="020F0502020204030204" pitchFamily="34" charset="0"/>
                          <a:ea typeface="Calibri" panose="020F0502020204030204" pitchFamily="34" charset="0"/>
                          <a:cs typeface="Calibri" panose="020F0502020204030204" pitchFamily="34" charset="0"/>
                        </a:rPr>
                        <a:t>Bij kritische apparatuur op bouwdeelniveau geïmplementeerd.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2716466"/>
                  </a:ext>
                </a:extLst>
              </a:tr>
            </a:tbl>
          </a:graphicData>
        </a:graphic>
      </p:graphicFrame>
      <p:sp>
        <p:nvSpPr>
          <p:cNvPr id="11" name="Tekstvak 10">
            <a:extLst>
              <a:ext uri="{FF2B5EF4-FFF2-40B4-BE49-F238E27FC236}">
                <a16:creationId xmlns:a16="http://schemas.microsoft.com/office/drawing/2014/main" id="{33CF3DB9-F46A-51B6-C6DC-C4080495B455}"/>
              </a:ext>
            </a:extLst>
          </p:cNvPr>
          <p:cNvSpPr txBox="1"/>
          <p:nvPr/>
        </p:nvSpPr>
        <p:spPr>
          <a:xfrm>
            <a:off x="1003077" y="1075487"/>
            <a:ext cx="6103088" cy="1569660"/>
          </a:xfrm>
          <a:prstGeom prst="rect">
            <a:avLst/>
          </a:prstGeom>
          <a:noFill/>
        </p:spPr>
        <p:txBody>
          <a:bodyPr wrap="square">
            <a:spAutoFit/>
          </a:bodyPr>
          <a:lstStyle/>
          <a:p>
            <a:pPr lvl="1"/>
            <a:r>
              <a:rPr lang="nl-NL" sz="1600" b="1" dirty="0">
                <a:effectLst/>
                <a:latin typeface="Calibri" panose="020F0502020204030204" pitchFamily="34" charset="0"/>
                <a:ea typeface="Calibri" panose="020F0502020204030204" pitchFamily="34" charset="0"/>
                <a:cs typeface="Calibri" panose="020F0502020204030204" pitchFamily="34" charset="0"/>
              </a:rPr>
              <a:t>Conditiemonitoring </a:t>
            </a:r>
          </a:p>
          <a:p>
            <a:pPr>
              <a:buNone/>
            </a:pPr>
            <a:r>
              <a:rPr lang="nl-NL" sz="1600" dirty="0">
                <a:effectLst/>
                <a:latin typeface="Calibri" panose="020F0502020204030204" pitchFamily="34" charset="0"/>
                <a:ea typeface="Calibri" panose="020F0502020204030204" pitchFamily="34" charset="0"/>
                <a:cs typeface="Calibri" panose="020F0502020204030204" pitchFamily="34" charset="0"/>
              </a:rPr>
              <a:t>Hieronder is alle informatiebehoefte geschaard </a:t>
            </a:r>
            <a:r>
              <a:rPr lang="nl-NL" sz="1600" dirty="0" err="1">
                <a:effectLst/>
                <a:latin typeface="Calibri" panose="020F0502020204030204" pitchFamily="34" charset="0"/>
                <a:ea typeface="Calibri" panose="020F0502020204030204" pitchFamily="34" charset="0"/>
                <a:cs typeface="Calibri" panose="020F0502020204030204" pitchFamily="34" charset="0"/>
              </a:rPr>
              <a:t>i.h.k.v</a:t>
            </a:r>
            <a:r>
              <a:rPr lang="nl-NL" sz="1600" dirty="0">
                <a:effectLst/>
                <a:latin typeface="Calibri" panose="020F0502020204030204" pitchFamily="34" charset="0"/>
                <a:ea typeface="Calibri" panose="020F0502020204030204" pitchFamily="34" charset="0"/>
                <a:cs typeface="Calibri" panose="020F0502020204030204" pitchFamily="34" charset="0"/>
              </a:rPr>
              <a:t>. inzicht, kostenbesparing en verhogen van efficiëntie en beschikbaarheid door vroegtijdig detectie van afwijking op individuele energiegebruikers, systemen van meerdere energiegebruikers en elektrische infrastructuur (trafo’s, UPS, </a:t>
            </a:r>
            <a:r>
              <a:rPr lang="nl-NL" sz="1600" dirty="0" err="1">
                <a:effectLst/>
                <a:latin typeface="Calibri" panose="020F0502020204030204" pitchFamily="34" charset="0"/>
                <a:ea typeface="Calibri" panose="020F0502020204030204" pitchFamily="34" charset="0"/>
                <a:cs typeface="Calibri" panose="020F0502020204030204" pitchFamily="34" charset="0"/>
              </a:rPr>
              <a:t>NSA’s</a:t>
            </a:r>
            <a:r>
              <a:rPr lang="nl-NL" sz="1600" dirty="0">
                <a:effectLst/>
                <a:latin typeface="Calibri" panose="020F0502020204030204" pitchFamily="34" charset="0"/>
                <a:ea typeface="Calibri" panose="020F0502020204030204" pitchFamily="34" charset="0"/>
                <a:cs typeface="Calibri" panose="020F0502020204030204" pitchFamily="34" charset="0"/>
              </a:rPr>
              <a:t> , </a:t>
            </a:r>
            <a:r>
              <a:rPr lang="nl-NL" sz="1600" dirty="0" err="1">
                <a:effectLst/>
                <a:latin typeface="Calibri" panose="020F0502020204030204" pitchFamily="34" charset="0"/>
                <a:ea typeface="Calibri" panose="020F0502020204030204" pitchFamily="34" charset="0"/>
                <a:cs typeface="Calibri" panose="020F0502020204030204" pitchFamily="34" charset="0"/>
              </a:rPr>
              <a:t>FO’s</a:t>
            </a:r>
            <a:r>
              <a:rPr lang="nl-NL" sz="1600" dirty="0">
                <a:effectLst/>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50295271"/>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BF86F-F36A-38BA-44A7-A8410E813D89}"/>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7209860C-16C6-18BB-0C43-63F006A17363}"/>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07E5406D-2A29-76F5-9B6B-25F53AD21BEA}"/>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17A11A4B-F2E8-7FE3-2C81-835F3A0231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5326F2FC-F73F-63B0-4B66-C5595BE83692}"/>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sp>
        <p:nvSpPr>
          <p:cNvPr id="11" name="Tekstvak 10">
            <a:extLst>
              <a:ext uri="{FF2B5EF4-FFF2-40B4-BE49-F238E27FC236}">
                <a16:creationId xmlns:a16="http://schemas.microsoft.com/office/drawing/2014/main" id="{22789D66-754E-7549-355F-31166C831B9B}"/>
              </a:ext>
            </a:extLst>
          </p:cNvPr>
          <p:cNvSpPr txBox="1"/>
          <p:nvPr/>
        </p:nvSpPr>
        <p:spPr>
          <a:xfrm>
            <a:off x="865721" y="952362"/>
            <a:ext cx="9260958" cy="1815882"/>
          </a:xfrm>
          <a:prstGeom prst="rect">
            <a:avLst/>
          </a:prstGeom>
          <a:noFill/>
        </p:spPr>
        <p:txBody>
          <a:bodyPr wrap="square">
            <a:spAutoFit/>
          </a:bodyPr>
          <a:lstStyle/>
          <a:p>
            <a:pPr lvl="1"/>
            <a:r>
              <a:rPr lang="nl-NL" sz="1600" b="1" dirty="0">
                <a:effectLst/>
                <a:latin typeface="Calibri" panose="020F0502020204030204" pitchFamily="34" charset="0"/>
                <a:ea typeface="Calibri" panose="020F0502020204030204" pitchFamily="34" charset="0"/>
                <a:cs typeface="Calibri" panose="020F0502020204030204" pitchFamily="34" charset="0"/>
              </a:rPr>
              <a:t>Power </a:t>
            </a:r>
            <a:r>
              <a:rPr lang="nl-NL" sz="1600" b="1" dirty="0" err="1">
                <a:effectLst/>
                <a:latin typeface="Calibri" panose="020F0502020204030204" pitchFamily="34" charset="0"/>
                <a:ea typeface="Calibri" panose="020F0502020204030204" pitchFamily="34" charset="0"/>
                <a:cs typeface="Calibri" panose="020F0502020204030204" pitchFamily="34" charset="0"/>
              </a:rPr>
              <a:t>quality</a:t>
            </a:r>
            <a:endParaRPr lang="nl-NL" sz="1600" b="1" dirty="0">
              <a:effectLst/>
              <a:latin typeface="Calibri" panose="020F0502020204030204" pitchFamily="34" charset="0"/>
              <a:ea typeface="Calibri" panose="020F0502020204030204" pitchFamily="34" charset="0"/>
              <a:cs typeface="Calibri" panose="020F0502020204030204" pitchFamily="34" charset="0"/>
            </a:endParaRPr>
          </a:p>
          <a:p>
            <a:pPr lvl="1"/>
            <a:r>
              <a:rPr lang="nl-NL" sz="1600" dirty="0">
                <a:effectLst/>
                <a:latin typeface="Calibri" panose="020F0502020204030204" pitchFamily="34" charset="0"/>
                <a:ea typeface="Calibri" panose="020F0502020204030204" pitchFamily="34" charset="0"/>
                <a:cs typeface="Calibri" panose="020F0502020204030204" pitchFamily="34" charset="0"/>
              </a:rPr>
              <a:t>Power </a:t>
            </a:r>
            <a:r>
              <a:rPr lang="nl-NL" sz="1600" dirty="0" err="1">
                <a:effectLst/>
                <a:latin typeface="Calibri" panose="020F0502020204030204" pitchFamily="34" charset="0"/>
                <a:ea typeface="Calibri" panose="020F0502020204030204" pitchFamily="34" charset="0"/>
                <a:cs typeface="Calibri" panose="020F0502020204030204" pitchFamily="34" charset="0"/>
              </a:rPr>
              <a:t>quality</a:t>
            </a:r>
            <a:r>
              <a:rPr lang="nl-NL" sz="1600" dirty="0">
                <a:effectLst/>
                <a:latin typeface="Calibri" panose="020F0502020204030204" pitchFamily="34" charset="0"/>
                <a:ea typeface="Calibri" panose="020F0502020204030204" pitchFamily="34" charset="0"/>
                <a:cs typeface="Calibri" panose="020F0502020204030204" pitchFamily="34" charset="0"/>
              </a:rPr>
              <a:t> kijkt naar de ‘gezondheid’ van de elektrische voeding en overige elektrische infrastructuur. Wat gaat de apparatuur in en wat komt daar weer uit. Het ingaande signaal biedt de mogelijkheid inzicht te krijgen of de apparatuur naar specificatie wordt gevoed en of de apparatuur gezond is en goed functioneert, of bij ongewenst gedrag ook andere apparatuur in gevaar brengt. Hierbij wordt specifiek gekeken naar de ‘extra’ meetparameters bovenop de in het begin beschreven standaard energiemetingen.</a:t>
            </a:r>
          </a:p>
        </p:txBody>
      </p:sp>
      <p:graphicFrame>
        <p:nvGraphicFramePr>
          <p:cNvPr id="7" name="Tabel 6">
            <a:extLst>
              <a:ext uri="{FF2B5EF4-FFF2-40B4-BE49-F238E27FC236}">
                <a16:creationId xmlns:a16="http://schemas.microsoft.com/office/drawing/2014/main" id="{FC123914-AD0F-9390-2B55-C1591A2447EE}"/>
              </a:ext>
            </a:extLst>
          </p:cNvPr>
          <p:cNvGraphicFramePr>
            <a:graphicFrameLocks noGrp="1"/>
          </p:cNvGraphicFramePr>
          <p:nvPr>
            <p:extLst>
              <p:ext uri="{D42A27DB-BD31-4B8C-83A1-F6EECF244321}">
                <p14:modId xmlns:p14="http://schemas.microsoft.com/office/powerpoint/2010/main" val="4044317087"/>
              </p:ext>
            </p:extLst>
          </p:nvPr>
        </p:nvGraphicFramePr>
        <p:xfrm>
          <a:off x="1359010" y="2733063"/>
          <a:ext cx="9475568" cy="3413760"/>
        </p:xfrm>
        <a:graphic>
          <a:graphicData uri="http://schemas.openxmlformats.org/drawingml/2006/table">
            <a:tbl>
              <a:tblPr firstRow="1" firstCol="1" bandRow="1"/>
              <a:tblGrid>
                <a:gridCol w="9475568">
                  <a:extLst>
                    <a:ext uri="{9D8B030D-6E8A-4147-A177-3AD203B41FA5}">
                      <a16:colId xmlns:a16="http://schemas.microsoft.com/office/drawing/2014/main" val="3108683697"/>
                    </a:ext>
                  </a:extLst>
                </a:gridCol>
              </a:tblGrid>
              <a:tr h="297815">
                <a:tc>
                  <a:txBody>
                    <a:bodyPr/>
                    <a:lstStyle/>
                    <a:p>
                      <a:pPr algn="ct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Power </a:t>
                      </a:r>
                      <a:r>
                        <a:rPr lang="nl-NL" sz="1400" b="1" dirty="0" err="1">
                          <a:effectLst/>
                          <a:latin typeface="Calibri" panose="020F0502020204030204" pitchFamily="34" charset="0"/>
                          <a:ea typeface="Calibri" panose="020F0502020204030204" pitchFamily="34" charset="0"/>
                          <a:cs typeface="Calibri" panose="020F0502020204030204" pitchFamily="34" charset="0"/>
                        </a:rPr>
                        <a:t>quality</a:t>
                      </a:r>
                      <a:endParaRPr lang="nl-NL" sz="14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0000"/>
                        </a:lnSpc>
                        <a:buNone/>
                      </a:pPr>
                      <a:r>
                        <a:rPr lang="nl-NL" sz="1400" dirty="0">
                          <a:effectLst/>
                          <a:latin typeface="Calibri" panose="020F0502020204030204" pitchFamily="34" charset="0"/>
                          <a:ea typeface="Calibri" panose="020F0502020204030204" pitchFamily="34" charset="0"/>
                          <a:cs typeface="Calibri" panose="020F0502020204030204" pitchFamily="34" charset="0"/>
                        </a:rPr>
                        <a:t>Inzicht in de kwaliteit van voeding en functioneren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122927"/>
                  </a:ext>
                </a:extLst>
              </a:tr>
              <a:tr h="366395">
                <a:tc>
                  <a:txBody>
                    <a:bodyPr/>
                    <a:lstStyle/>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Veiligheid</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Balans van componenten en aansluitingen</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Controle energienetwerk</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Betrouwbaarheid asset/componenten</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Beschermen van kritische installaties en processen</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Kwaliteit van energie en monitoring t.b.v. verlengen (en waarborgen van) levensduur van machines en elektronica</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Efficiëntie </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Aantoonbaarheid PQ (goed meten = meteen compliant)</a:t>
                      </a:r>
                    </a:p>
                    <a:p>
                      <a:pPr marL="342900" lvl="0" indent="-342900">
                        <a:lnSpc>
                          <a:spcPct val="100000"/>
                        </a:lnSpc>
                        <a:buFont typeface="Times New Roman" panose="02020603050405020304" pitchFamily="18" charset="0"/>
                        <a:buChar char="-"/>
                      </a:pPr>
                      <a:r>
                        <a:rPr lang="nl-NL" sz="1400" dirty="0">
                          <a:effectLst/>
                          <a:latin typeface="Calibri" panose="020F0502020204030204" pitchFamily="34" charset="0"/>
                          <a:ea typeface="Calibri" panose="020F0502020204030204" pitchFamily="34" charset="0"/>
                          <a:cs typeface="Calibri" panose="020F0502020204030204" pitchFamily="34" charset="0"/>
                        </a:rPr>
                        <a:t>Traceerbaar maken vervuilingsbronnen (exogeen &amp; endogeen)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2560273"/>
                  </a:ext>
                </a:extLst>
              </a:tr>
              <a:tr h="29845">
                <a:tc>
                  <a:txBody>
                    <a:bodyPr/>
                    <a:lstStyle/>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Hoofdmeter: </a:t>
                      </a:r>
                      <a:r>
                        <a:rPr lang="nl-NL" sz="1400" dirty="0">
                          <a:effectLst/>
                          <a:latin typeface="Calibri" panose="020F0502020204030204" pitchFamily="34" charset="0"/>
                          <a:ea typeface="Calibri" panose="020F0502020204030204" pitchFamily="34" charset="0"/>
                          <a:cs typeface="Calibri" panose="020F0502020204030204" pitchFamily="34" charset="0"/>
                        </a:rPr>
                        <a:t>Niet geschikt</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Basic PQ: </a:t>
                      </a:r>
                      <a:r>
                        <a:rPr lang="nl-NL" sz="1400" dirty="0">
                          <a:effectLst/>
                          <a:latin typeface="Calibri" panose="020F0502020204030204" pitchFamily="34" charset="0"/>
                          <a:ea typeface="Calibri" panose="020F0502020204030204" pitchFamily="34" charset="0"/>
                          <a:cs typeface="Calibri" panose="020F0502020204030204" pitchFamily="34" charset="0"/>
                        </a:rPr>
                        <a:t>Is geschikt, maar in combinatie met </a:t>
                      </a:r>
                      <a:r>
                        <a:rPr lang="nl-NL" sz="1400" dirty="0" err="1">
                          <a:effectLst/>
                          <a:latin typeface="Calibri" panose="020F0502020204030204" pitchFamily="34" charset="0"/>
                          <a:ea typeface="Calibri" panose="020F0502020204030204" pitchFamily="34" charset="0"/>
                          <a:cs typeface="Calibri" panose="020F0502020204030204" pitchFamily="34" charset="0"/>
                        </a:rPr>
                        <a:t>multi</a:t>
                      </a:r>
                      <a:r>
                        <a:rPr lang="nl-NL" sz="1400" dirty="0">
                          <a:effectLst/>
                          <a:latin typeface="Calibri" panose="020F0502020204030204" pitchFamily="34" charset="0"/>
                          <a:ea typeface="Calibri" panose="020F0502020204030204" pitchFamily="34" charset="0"/>
                          <a:cs typeface="Calibri" panose="020F0502020204030204" pitchFamily="34" charset="0"/>
                        </a:rPr>
                        <a:t> </a:t>
                      </a:r>
                      <a:r>
                        <a:rPr lang="nl-NL" sz="1400" dirty="0" err="1">
                          <a:effectLst/>
                          <a:latin typeface="Calibri" panose="020F0502020204030204" pitchFamily="34" charset="0"/>
                          <a:ea typeface="Calibri" panose="020F0502020204030204" pitchFamily="34" charset="0"/>
                          <a:cs typeface="Calibri" panose="020F0502020204030204" pitchFamily="34" charset="0"/>
                        </a:rPr>
                        <a:t>channel</a:t>
                      </a:r>
                      <a:r>
                        <a:rPr lang="nl-NL" sz="1400" dirty="0">
                          <a:effectLst/>
                          <a:latin typeface="Calibri" panose="020F0502020204030204" pitchFamily="34" charset="0"/>
                          <a:ea typeface="Calibri" panose="020F0502020204030204" pitchFamily="34" charset="0"/>
                          <a:cs typeface="Calibri" panose="020F0502020204030204" pitchFamily="34" charset="0"/>
                        </a:rPr>
                        <a:t> monitoring (afgaande groepen van hoofdverdeler).</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S: </a:t>
                      </a:r>
                      <a:r>
                        <a:rPr lang="nl-NL" sz="1400" dirty="0">
                          <a:effectLst/>
                          <a:latin typeface="Calibri" panose="020F0502020204030204" pitchFamily="34" charset="0"/>
                          <a:ea typeface="Calibri" panose="020F0502020204030204" pitchFamily="34" charset="0"/>
                          <a:cs typeface="Calibri" panose="020F0502020204030204" pitchFamily="34" charset="0"/>
                        </a:rPr>
                        <a:t>Geschikt bij hoge </a:t>
                      </a:r>
                      <a:r>
                        <a:rPr lang="nl-NL" sz="1400" dirty="0" err="1">
                          <a:effectLst/>
                          <a:latin typeface="Calibri" panose="020F0502020204030204" pitchFamily="34" charset="0"/>
                          <a:ea typeface="Calibri" panose="020F0502020204030204" pitchFamily="34" charset="0"/>
                          <a:cs typeface="Calibri" panose="020F0502020204030204" pitchFamily="34" charset="0"/>
                        </a:rPr>
                        <a:t>kritikaliteit</a:t>
                      </a:r>
                      <a:r>
                        <a:rPr lang="nl-NL" sz="1400" dirty="0">
                          <a:effectLst/>
                          <a:latin typeface="Calibri" panose="020F0502020204030204" pitchFamily="34" charset="0"/>
                          <a:ea typeface="Calibri" panose="020F0502020204030204" pitchFamily="34" charset="0"/>
                          <a:cs typeface="Calibri" panose="020F0502020204030204" pitchFamily="34" charset="0"/>
                        </a:rPr>
                        <a:t> maar zonder </a:t>
                      </a:r>
                      <a:r>
                        <a:rPr lang="nl-NL" sz="1400" dirty="0" err="1">
                          <a:effectLst/>
                          <a:latin typeface="Calibri" panose="020F0502020204030204" pitchFamily="34" charset="0"/>
                          <a:ea typeface="Calibri" panose="020F0502020204030204" pitchFamily="34" charset="0"/>
                          <a:cs typeface="Calibri" panose="020F0502020204030204" pitchFamily="34" charset="0"/>
                        </a:rPr>
                        <a:t>meeteis</a:t>
                      </a:r>
                      <a:r>
                        <a:rPr lang="nl-NL" sz="1400" dirty="0">
                          <a:effectLst/>
                          <a:latin typeface="Calibri" panose="020F0502020204030204" pitchFamily="34" charset="0"/>
                          <a:ea typeface="Calibri" panose="020F0502020204030204" pitchFamily="34" charset="0"/>
                          <a:cs typeface="Calibri" panose="020F0502020204030204" pitchFamily="34" charset="0"/>
                        </a:rPr>
                        <a:t> voor compliance, zoals voedingen HVK vanaf trafo’s.</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A: </a:t>
                      </a:r>
                      <a:r>
                        <a:rPr lang="nl-NL" sz="1400" dirty="0">
                          <a:effectLst/>
                          <a:latin typeface="Calibri" panose="020F0502020204030204" pitchFamily="34" charset="0"/>
                          <a:ea typeface="Calibri" panose="020F0502020204030204" pitchFamily="34" charset="0"/>
                          <a:cs typeface="Calibri" panose="020F0502020204030204" pitchFamily="34" charset="0"/>
                        </a:rPr>
                        <a:t>Meting op ingang is voldoende voor compliance. Voor detail kan op lager niveau en ook tijdelijk/periodisch toegepast worden als controle (constante metingen dus niet altijd nodig).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8474701"/>
                  </a:ext>
                </a:extLst>
              </a:tr>
            </a:tbl>
          </a:graphicData>
        </a:graphic>
      </p:graphicFrame>
    </p:spTree>
    <p:extLst>
      <p:ext uri="{BB962C8B-B14F-4D97-AF65-F5344CB8AC3E}">
        <p14:creationId xmlns:p14="http://schemas.microsoft.com/office/powerpoint/2010/main" val="95940057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06715-FC06-D24D-04E8-CAB85C6654A1}"/>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516B454F-1E47-720D-3691-F24B2B840CC2}"/>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538053C0-729C-D535-B420-84B7DBB83EEC}"/>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47F14526-F962-82C7-CA73-EF9FCB5849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5A045CA6-BFE5-04ED-5E22-D6886495E3DC}"/>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sp>
        <p:nvSpPr>
          <p:cNvPr id="11" name="Tekstvak 10">
            <a:extLst>
              <a:ext uri="{FF2B5EF4-FFF2-40B4-BE49-F238E27FC236}">
                <a16:creationId xmlns:a16="http://schemas.microsoft.com/office/drawing/2014/main" id="{1E2CC264-01F9-239C-CDE4-78F66C451E14}"/>
              </a:ext>
            </a:extLst>
          </p:cNvPr>
          <p:cNvSpPr txBox="1"/>
          <p:nvPr/>
        </p:nvSpPr>
        <p:spPr>
          <a:xfrm>
            <a:off x="865721" y="952362"/>
            <a:ext cx="9260958" cy="1569660"/>
          </a:xfrm>
          <a:prstGeom prst="rect">
            <a:avLst/>
          </a:prstGeom>
          <a:noFill/>
        </p:spPr>
        <p:txBody>
          <a:bodyPr wrap="square">
            <a:spAutoFit/>
          </a:bodyPr>
          <a:lstStyle/>
          <a:p>
            <a:pPr lvl="1"/>
            <a:r>
              <a:rPr lang="nl-NL" sz="1600" b="1" dirty="0">
                <a:effectLst/>
                <a:latin typeface="Calibri" panose="020F0502020204030204" pitchFamily="34" charset="0"/>
                <a:ea typeface="Calibri" panose="020F0502020204030204" pitchFamily="34" charset="0"/>
                <a:cs typeface="Calibri" panose="020F0502020204030204" pitchFamily="34" charset="0"/>
              </a:rPr>
              <a:t>Verduurzaming</a:t>
            </a:r>
          </a:p>
          <a:p>
            <a:pPr lvl="1"/>
            <a:r>
              <a:rPr lang="nl-NL" sz="1600" dirty="0">
                <a:effectLst/>
                <a:latin typeface="Calibri" panose="020F0502020204030204" pitchFamily="34" charset="0"/>
                <a:ea typeface="Calibri" panose="020F0502020204030204" pitchFamily="34" charset="0"/>
                <a:cs typeface="Calibri" panose="020F0502020204030204" pitchFamily="34" charset="0"/>
              </a:rPr>
              <a:t>Hieronder valt alle informatiebehoefte die betrekking heeft op het energiezuiniger en efficiënter maken van objecten en installaties. Ook het verloop in en inzichtelijk maken van energiekarakteristiek van objecten in verloop van tijd wordt hierin meegenomen, zoals effecten van onderhoud of renovaties, zeker wanneer deze </a:t>
            </a:r>
            <a:r>
              <a:rPr lang="nl-NL" sz="1600" dirty="0" err="1">
                <a:effectLst/>
                <a:latin typeface="Calibri" panose="020F0502020204030204" pitchFamily="34" charset="0"/>
                <a:ea typeface="Calibri" panose="020F0502020204030204" pitchFamily="34" charset="0"/>
                <a:cs typeface="Calibri" panose="020F0502020204030204" pitchFamily="34" charset="0"/>
              </a:rPr>
              <a:t>i.h.k.v</a:t>
            </a:r>
            <a:r>
              <a:rPr lang="nl-NL" sz="1600" dirty="0">
                <a:effectLst/>
                <a:latin typeface="Calibri" panose="020F0502020204030204" pitchFamily="34" charset="0"/>
                <a:ea typeface="Calibri" panose="020F0502020204030204" pitchFamily="34" charset="0"/>
                <a:cs typeface="Calibri" panose="020F0502020204030204" pitchFamily="34" charset="0"/>
              </a:rPr>
              <a:t>. verduurzaming worden toegepast. Vaak nog meer inzicht door </a:t>
            </a:r>
            <a:r>
              <a:rPr lang="nl-NL" sz="1600" dirty="0" err="1">
                <a:effectLst/>
                <a:latin typeface="Calibri" panose="020F0502020204030204" pitchFamily="34" charset="0"/>
                <a:ea typeface="Calibri" panose="020F0502020204030204" pitchFamily="34" charset="0"/>
                <a:cs typeface="Calibri" panose="020F0502020204030204" pitchFamily="34" charset="0"/>
              </a:rPr>
              <a:t>baselining</a:t>
            </a:r>
            <a:r>
              <a:rPr lang="nl-NL" sz="1600" dirty="0">
                <a:effectLst/>
                <a:latin typeface="Calibri" panose="020F0502020204030204" pitchFamily="34" charset="0"/>
                <a:ea typeface="Calibri" panose="020F0502020204030204" pitchFamily="34" charset="0"/>
                <a:cs typeface="Calibri" panose="020F0502020204030204" pitchFamily="34" charset="0"/>
              </a:rPr>
              <a:t> conform ISO-50001-6</a:t>
            </a:r>
          </a:p>
        </p:txBody>
      </p:sp>
      <p:graphicFrame>
        <p:nvGraphicFramePr>
          <p:cNvPr id="4" name="Tabel 3">
            <a:extLst>
              <a:ext uri="{FF2B5EF4-FFF2-40B4-BE49-F238E27FC236}">
                <a16:creationId xmlns:a16="http://schemas.microsoft.com/office/drawing/2014/main" id="{0B189030-4E93-4D0A-27DC-847B65C8202B}"/>
              </a:ext>
            </a:extLst>
          </p:cNvPr>
          <p:cNvGraphicFramePr>
            <a:graphicFrameLocks noGrp="1"/>
          </p:cNvGraphicFramePr>
          <p:nvPr>
            <p:extLst>
              <p:ext uri="{D42A27DB-BD31-4B8C-83A1-F6EECF244321}">
                <p14:modId xmlns:p14="http://schemas.microsoft.com/office/powerpoint/2010/main" val="4133575670"/>
              </p:ext>
            </p:extLst>
          </p:nvPr>
        </p:nvGraphicFramePr>
        <p:xfrm>
          <a:off x="1389221" y="2549085"/>
          <a:ext cx="8737458" cy="3749640"/>
        </p:xfrm>
        <a:graphic>
          <a:graphicData uri="http://schemas.openxmlformats.org/drawingml/2006/table">
            <a:tbl>
              <a:tblPr firstRow="1" firstCol="1" bandRow="1"/>
              <a:tblGrid>
                <a:gridCol w="8737458">
                  <a:extLst>
                    <a:ext uri="{9D8B030D-6E8A-4147-A177-3AD203B41FA5}">
                      <a16:colId xmlns:a16="http://schemas.microsoft.com/office/drawing/2014/main" val="1182848843"/>
                    </a:ext>
                  </a:extLst>
                </a:gridCol>
              </a:tblGrid>
              <a:tr h="335880">
                <a:tc>
                  <a:txBody>
                    <a:bodyPr/>
                    <a:lstStyle/>
                    <a:p>
                      <a:pPr algn="ctr">
                        <a:lnSpc>
                          <a:spcPct val="100000"/>
                        </a:lnSpc>
                        <a:buNone/>
                      </a:pPr>
                      <a:r>
                        <a:rPr lang="nl-NL" sz="1400" b="1">
                          <a:effectLst/>
                          <a:latin typeface="Calibri" panose="020F0502020204030204" pitchFamily="34" charset="0"/>
                          <a:ea typeface="Calibri" panose="020F0502020204030204" pitchFamily="34" charset="0"/>
                          <a:cs typeface="Calibri" panose="020F0502020204030204" pitchFamily="34" charset="0"/>
                        </a:rPr>
                        <a:t>Verduurzaming</a:t>
                      </a:r>
                      <a:endParaRPr lang="nl-NL" sz="1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7772936"/>
                  </a:ext>
                </a:extLst>
              </a:tr>
              <a:tr h="1546910">
                <a:tc>
                  <a:txBody>
                    <a:bodyPr/>
                    <a:lstStyle/>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Inzicht in energieverbruik totaal</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Effecten besparende maatregelen op deelinstallatieniveau kunnen meten een aantonen</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Inzicht in individuele verbruikers en veranderingen daarin</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Vergelijk van verbruik en efficiëntie tegen benchmark (objecten of type apparatuur onderling, maar ook benchmark vanaf nieuwbouw)</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Inzicht in verwachtte tegen geleverde prestaties van de respectievelijke installatie.</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Bewustwording verbruik &amp; voorkomen energieverspilling</a:t>
                      </a:r>
                    </a:p>
                    <a:p>
                      <a:pPr marL="342900" lvl="0" indent="-342900">
                        <a:lnSpc>
                          <a:spcPct val="100000"/>
                        </a:lnSpc>
                        <a:buFont typeface="Times New Roman" panose="02020603050405020304" pitchFamily="18" charset="0"/>
                        <a:buChar char="-"/>
                      </a:pPr>
                      <a:r>
                        <a:rPr lang="nl-NL" sz="1400">
                          <a:effectLst/>
                          <a:latin typeface="Calibri" panose="020F0502020204030204" pitchFamily="34" charset="0"/>
                          <a:ea typeface="Calibri" panose="020F0502020204030204" pitchFamily="34" charset="0"/>
                          <a:cs typeface="Calibri" panose="020F0502020204030204" pitchFamily="34" charset="0"/>
                        </a:rPr>
                        <a:t>Inzicht effecten energiebesparende maatregel.</a:t>
                      </a:r>
                    </a:p>
                    <a:p>
                      <a:pPr marL="457200" indent="-144145">
                        <a:lnSpc>
                          <a:spcPct val="100000"/>
                        </a:lnSpc>
                        <a:buNone/>
                      </a:pPr>
                      <a:r>
                        <a:rPr lang="nl-NL" sz="140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9324697"/>
                  </a:ext>
                </a:extLst>
              </a:tr>
              <a:tr h="1203153">
                <a:tc>
                  <a:txBody>
                    <a:bodyPr/>
                    <a:lstStyle/>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Hoofdmeter: </a:t>
                      </a:r>
                      <a:r>
                        <a:rPr lang="nl-NL" sz="1400" dirty="0">
                          <a:effectLst/>
                          <a:latin typeface="Calibri" panose="020F0502020204030204" pitchFamily="34" charset="0"/>
                          <a:ea typeface="Calibri" panose="020F0502020204030204" pitchFamily="34" charset="0"/>
                          <a:cs typeface="Calibri" panose="020F0502020204030204" pitchFamily="34" charset="0"/>
                        </a:rPr>
                        <a:t>Geschikt mits real-time en voor kleine objecten, maar zeer gelimiteerd</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Basic PQ: </a:t>
                      </a:r>
                      <a:r>
                        <a:rPr lang="nl-NL" sz="1400" dirty="0">
                          <a:effectLst/>
                          <a:latin typeface="Calibri" panose="020F0502020204030204" pitchFamily="34" charset="0"/>
                          <a:ea typeface="Calibri" panose="020F0502020204030204" pitchFamily="34" charset="0"/>
                          <a:cs typeface="Calibri" panose="020F0502020204030204" pitchFamily="34" charset="0"/>
                        </a:rPr>
                        <a:t>Standaardmetingen</a:t>
                      </a:r>
                      <a:r>
                        <a:rPr lang="nl-NL" sz="1400" b="1" dirty="0">
                          <a:effectLst/>
                          <a:latin typeface="Calibri" panose="020F0502020204030204" pitchFamily="34" charset="0"/>
                          <a:ea typeface="Calibri" panose="020F0502020204030204" pitchFamily="34" charset="0"/>
                          <a:cs typeface="Calibri" panose="020F0502020204030204" pitchFamily="34" charset="0"/>
                        </a:rPr>
                        <a:t> </a:t>
                      </a:r>
                      <a:r>
                        <a:rPr lang="nl-NL" sz="1400" dirty="0">
                          <a:effectLst/>
                          <a:latin typeface="Calibri" panose="020F0502020204030204" pitchFamily="34" charset="0"/>
                          <a:ea typeface="Calibri" panose="020F0502020204030204" pitchFamily="34" charset="0"/>
                          <a:cs typeface="Calibri" panose="020F0502020204030204" pitchFamily="34" charset="0"/>
                        </a:rPr>
                        <a:t>zijn voldoende, positionering kan afhankelijk van de wens op hoofd- of bouwdeelniveau. In dat geval inzetten als </a:t>
                      </a:r>
                      <a:r>
                        <a:rPr lang="nl-NL" sz="1400" dirty="0" err="1">
                          <a:effectLst/>
                          <a:latin typeface="Calibri" panose="020F0502020204030204" pitchFamily="34" charset="0"/>
                          <a:ea typeface="Calibri" panose="020F0502020204030204" pitchFamily="34" charset="0"/>
                          <a:cs typeface="Calibri" panose="020F0502020204030204" pitchFamily="34" charset="0"/>
                        </a:rPr>
                        <a:t>multi-channel</a:t>
                      </a:r>
                      <a:r>
                        <a:rPr lang="nl-NL" sz="1400" dirty="0">
                          <a:effectLst/>
                          <a:latin typeface="Calibri" panose="020F0502020204030204" pitchFamily="34" charset="0"/>
                          <a:ea typeface="Calibri" panose="020F0502020204030204" pitchFamily="34" charset="0"/>
                          <a:cs typeface="Calibri" panose="020F0502020204030204" pitchFamily="34" charset="0"/>
                        </a:rPr>
                        <a:t> monitoring. Een indicatie van slechte PQ kan aanleiding vormen voor PQ-S of PQ-A.</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S: </a:t>
                      </a:r>
                      <a:r>
                        <a:rPr lang="nl-NL" sz="1400" dirty="0">
                          <a:effectLst/>
                          <a:latin typeface="Calibri" panose="020F0502020204030204" pitchFamily="34" charset="0"/>
                          <a:ea typeface="Calibri" panose="020F0502020204030204" pitchFamily="34" charset="0"/>
                          <a:cs typeface="Calibri" panose="020F0502020204030204" pitchFamily="34" charset="0"/>
                        </a:rPr>
                        <a:t>Niet nodig in deze context, wel mogelijk (over-</a:t>
                      </a:r>
                      <a:r>
                        <a:rPr lang="nl-NL" sz="1400" dirty="0" err="1">
                          <a:effectLst/>
                          <a:latin typeface="Calibri" panose="020F0502020204030204" pitchFamily="34" charset="0"/>
                          <a:ea typeface="Calibri" panose="020F0502020204030204" pitchFamily="34" charset="0"/>
                          <a:cs typeface="Calibri" panose="020F0502020204030204" pitchFamily="34" charset="0"/>
                        </a:rPr>
                        <a:t>engineered</a:t>
                      </a:r>
                      <a:r>
                        <a:rPr lang="nl-NL" sz="1400" dirty="0">
                          <a:effectLst/>
                          <a:latin typeface="Calibri" panose="020F0502020204030204" pitchFamily="34" charset="0"/>
                          <a:ea typeface="Calibri" panose="020F0502020204030204" pitchFamily="34" charset="0"/>
                          <a:cs typeface="Calibri" panose="020F0502020204030204" pitchFamily="34" charset="0"/>
                        </a:rPr>
                        <a:t>)</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PQ meter klasse A:</a:t>
                      </a:r>
                      <a:r>
                        <a:rPr lang="nl-NL" sz="1400" dirty="0">
                          <a:effectLst/>
                          <a:latin typeface="Calibri" panose="020F0502020204030204" pitchFamily="34" charset="0"/>
                          <a:ea typeface="Calibri" panose="020F0502020204030204" pitchFamily="34" charset="0"/>
                          <a:cs typeface="Calibri" panose="020F0502020204030204" pitchFamily="34" charset="0"/>
                        </a:rPr>
                        <a:t> Niet nodig in deze context, wel mogelijk (over-</a:t>
                      </a:r>
                      <a:r>
                        <a:rPr lang="nl-NL" sz="1400" dirty="0" err="1">
                          <a:effectLst/>
                          <a:latin typeface="Calibri" panose="020F0502020204030204" pitchFamily="34" charset="0"/>
                          <a:ea typeface="Calibri" panose="020F0502020204030204" pitchFamily="34" charset="0"/>
                          <a:cs typeface="Calibri" panose="020F0502020204030204" pitchFamily="34" charset="0"/>
                        </a:rPr>
                        <a:t>engineered</a:t>
                      </a:r>
                      <a:r>
                        <a:rPr lang="nl-NL" sz="1400" dirty="0">
                          <a:effectLst/>
                          <a:latin typeface="Calibri" panose="020F0502020204030204" pitchFamily="34" charset="0"/>
                          <a:ea typeface="Calibri" panose="020F0502020204030204" pitchFamily="34" charset="0"/>
                          <a:cs typeface="Calibri" panose="020F0502020204030204" pitchFamily="34" charset="0"/>
                        </a:rPr>
                        <a:t>)</a:t>
                      </a:r>
                    </a:p>
                    <a:p>
                      <a:pPr>
                        <a:lnSpc>
                          <a:spcPct val="100000"/>
                        </a:lnSpc>
                        <a:buNone/>
                      </a:pPr>
                      <a:r>
                        <a:rPr lang="nl-NL" sz="1400" b="1" dirty="0">
                          <a:effectLst/>
                          <a:latin typeface="Calibri" panose="020F0502020204030204" pitchFamily="34" charset="0"/>
                          <a:ea typeface="Calibri" panose="020F0502020204030204" pitchFamily="34" charset="0"/>
                          <a:cs typeface="Calibri" panose="020F0502020204030204" pitchFamily="34" charset="0"/>
                        </a:rPr>
                        <a:t> </a:t>
                      </a:r>
                      <a:endParaRPr lang="nl-NL" sz="1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7980910"/>
                  </a:ext>
                </a:extLst>
              </a:tr>
            </a:tbl>
          </a:graphicData>
        </a:graphic>
      </p:graphicFrame>
    </p:spTree>
    <p:extLst>
      <p:ext uri="{BB962C8B-B14F-4D97-AF65-F5344CB8AC3E}">
        <p14:creationId xmlns:p14="http://schemas.microsoft.com/office/powerpoint/2010/main" val="340968079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5B677-E4D2-21EB-CBAC-E811C75B4C06}"/>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DB464600-65EF-C56F-C05E-382804691CFF}"/>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9EF365CD-2CA1-72DF-70C2-2E26F46E29CE}"/>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C5497C59-1860-16D0-F190-3C88A461E2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36079E0B-162E-BAB2-1699-3CE69624B091}"/>
              </a:ext>
            </a:extLst>
          </p:cNvPr>
          <p:cNvSpPr txBox="1"/>
          <p:nvPr/>
        </p:nvSpPr>
        <p:spPr>
          <a:xfrm>
            <a:off x="8287828" y="269673"/>
            <a:ext cx="3758860"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A: Specificatietabel </a:t>
            </a:r>
            <a:r>
              <a:rPr lang="nl-NL" sz="2000" dirty="0" err="1">
                <a:solidFill>
                  <a:srgbClr val="002060"/>
                </a:solidFill>
                <a:latin typeface="Calibri" panose="020F0502020204030204" pitchFamily="34" charset="0"/>
                <a:cs typeface="Calibri" panose="020F0502020204030204" pitchFamily="34" charset="0"/>
              </a:rPr>
              <a:t>PQM’s</a:t>
            </a:r>
            <a:endParaRPr lang="nl-NL" sz="2000" dirty="0"/>
          </a:p>
        </p:txBody>
      </p:sp>
      <p:pic>
        <p:nvPicPr>
          <p:cNvPr id="2" name="Afbeelding 1" descr="Afbeelding met tekst, schermopname, nummer, Lettertype">
            <a:extLst>
              <a:ext uri="{FF2B5EF4-FFF2-40B4-BE49-F238E27FC236}">
                <a16:creationId xmlns:a16="http://schemas.microsoft.com/office/drawing/2014/main" id="{A4E8BB9C-F381-DD53-D6F4-F45A6800E4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4705" y="1015048"/>
            <a:ext cx="10562590" cy="4827905"/>
          </a:xfrm>
          <a:prstGeom prst="rect">
            <a:avLst/>
          </a:prstGeom>
        </p:spPr>
      </p:pic>
    </p:spTree>
    <p:extLst>
      <p:ext uri="{BB962C8B-B14F-4D97-AF65-F5344CB8AC3E}">
        <p14:creationId xmlns:p14="http://schemas.microsoft.com/office/powerpoint/2010/main" val="393808014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a:extLst>
            <a:ext uri="{FF2B5EF4-FFF2-40B4-BE49-F238E27FC236}">
              <a16:creationId xmlns:a16="http://schemas.microsoft.com/office/drawing/2014/main" id="{DC9D1037-FDC7-3705-69FB-56E2207A2075}"/>
            </a:ext>
          </a:extLst>
        </p:cNvPr>
        <p:cNvGrpSpPr/>
        <p:nvPr/>
      </p:nvGrpSpPr>
      <p:grpSpPr>
        <a:xfrm>
          <a:off x="0" y="0"/>
          <a:ext cx="0" cy="0"/>
          <a:chOff x="0" y="0"/>
          <a:chExt cx="0" cy="0"/>
        </a:xfrm>
      </p:grpSpPr>
      <p:sp>
        <p:nvSpPr>
          <p:cNvPr id="23" name="Ondertitel 22">
            <a:extLst>
              <a:ext uri="{FF2B5EF4-FFF2-40B4-BE49-F238E27FC236}">
                <a16:creationId xmlns:a16="http://schemas.microsoft.com/office/drawing/2014/main" id="{6FBD9679-104F-0CA1-3476-72E13472322E}"/>
              </a:ext>
            </a:extLst>
          </p:cNvPr>
          <p:cNvSpPr>
            <a:spLocks noGrp="1"/>
          </p:cNvSpPr>
          <p:nvPr>
            <p:ph type="subTitle" idx="1"/>
          </p:nvPr>
        </p:nvSpPr>
        <p:spPr>
          <a:xfrm>
            <a:off x="7892694" y="2155603"/>
            <a:ext cx="5004000" cy="1371600"/>
          </a:xfrm>
        </p:spPr>
        <p:txBody>
          <a:bodyPr>
            <a:normAutofit fontScale="55000" lnSpcReduction="20000"/>
          </a:bodyPr>
          <a:lstStyle/>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nl-NL" sz="1400" b="0" i="0" u="none" strike="noStrike" kern="1200" cap="none" spc="0" normalizeH="0" baseline="0" noProof="0" dirty="0">
                <a:ln>
                  <a:noFill/>
                </a:ln>
                <a:solidFill>
                  <a:srgbClr val="000000"/>
                </a:solidFill>
                <a:effectLst/>
                <a:uLnTx/>
                <a:uFillTx/>
                <a:latin typeface="Verdana"/>
                <a:ea typeface="+mn-ea"/>
                <a:cs typeface="+mn-cs"/>
              </a:rPr>
              <a:t>Christian Oberdorfer</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Rob Burghard (</a:t>
            </a:r>
            <a:r>
              <a:rPr lang="nl-NL" sz="1400" dirty="0" err="1">
                <a:solidFill>
                  <a:srgbClr val="000000"/>
                </a:solidFill>
                <a:latin typeface="Verdana"/>
              </a:rPr>
              <a:t>EnergQ</a:t>
            </a:r>
            <a:r>
              <a:rPr lang="nl-NL" sz="1400" dirty="0">
                <a:solidFill>
                  <a:srgbClr val="000000"/>
                </a:solidFill>
                <a:latin typeface="Verdana"/>
              </a:rPr>
              <a:t>)</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Arnold Muller (Spie)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Kees Rijswijk (</a:t>
            </a:r>
            <a:r>
              <a:rPr lang="nl-NL" sz="1400" dirty="0" err="1">
                <a:solidFill>
                  <a:srgbClr val="000000"/>
                </a:solidFill>
                <a:latin typeface="Verdana"/>
              </a:rPr>
              <a:t>Equans</a:t>
            </a:r>
            <a:r>
              <a:rPr lang="nl-NL" sz="1400" dirty="0">
                <a:solidFill>
                  <a:srgbClr val="000000"/>
                </a:solidFill>
                <a:latin typeface="Verdana"/>
              </a:rPr>
              <a:t>)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Wessel Bouwmeester (CW&amp;D)</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Youri Blom (CW&amp;D</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Arthur Poppe (</a:t>
            </a:r>
            <a:r>
              <a:rPr lang="nl-NL" sz="1400" dirty="0" err="1">
                <a:solidFill>
                  <a:srgbClr val="000000"/>
                </a:solidFill>
                <a:latin typeface="Verdana"/>
              </a:rPr>
              <a:t>Swarco</a:t>
            </a:r>
            <a:r>
              <a:rPr lang="nl-NL" sz="1400" dirty="0">
                <a:solidFill>
                  <a:srgbClr val="000000"/>
                </a:solidFill>
                <a:latin typeface="Verdana"/>
              </a:rPr>
              <a:t>)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Eric Duvivier (BAM)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Kees </a:t>
            </a:r>
            <a:r>
              <a:rPr lang="nl-NL" sz="1400" dirty="0" err="1">
                <a:solidFill>
                  <a:srgbClr val="000000"/>
                </a:solidFill>
                <a:latin typeface="Verdana"/>
              </a:rPr>
              <a:t>Sanderse</a:t>
            </a:r>
            <a:r>
              <a:rPr lang="nl-NL" sz="1400" dirty="0">
                <a:solidFill>
                  <a:srgbClr val="000000"/>
                </a:solidFill>
                <a:latin typeface="Verdana"/>
              </a:rPr>
              <a:t> (RWS)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Jan Waal (RWS)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Mark Roosloot (</a:t>
            </a:r>
            <a:r>
              <a:rPr lang="nl-NL" sz="1400" dirty="0" err="1">
                <a:solidFill>
                  <a:srgbClr val="000000"/>
                </a:solidFill>
                <a:latin typeface="Verdana"/>
              </a:rPr>
              <a:t>Vialis</a:t>
            </a:r>
            <a:r>
              <a:rPr lang="nl-NL" sz="1400" dirty="0">
                <a:solidFill>
                  <a:srgbClr val="000000"/>
                </a:solidFill>
                <a:latin typeface="Verdana"/>
              </a:rPr>
              <a:t>) </a:t>
            </a: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endParaRPr lang="nl-NL" sz="1400" dirty="0">
              <a:solidFill>
                <a:srgbClr val="000000"/>
              </a:solidFill>
              <a:latin typeface="Verdana"/>
            </a:endParaRPr>
          </a:p>
          <a:p>
            <a:pPr marL="0" marR="0" lvl="0" indent="0" algn="l"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lang="nl-NL" sz="1400" dirty="0">
                <a:solidFill>
                  <a:srgbClr val="000000"/>
                </a:solidFill>
                <a:latin typeface="Verdana"/>
              </a:rPr>
              <a:t>Martijn Marijnen (CW&amp;D)</a:t>
            </a:r>
          </a:p>
        </p:txBody>
      </p:sp>
      <p:sp>
        <p:nvSpPr>
          <p:cNvPr id="22" name="Titel 21">
            <a:extLst>
              <a:ext uri="{FF2B5EF4-FFF2-40B4-BE49-F238E27FC236}">
                <a16:creationId xmlns:a16="http://schemas.microsoft.com/office/drawing/2014/main" id="{1746AF26-98C5-B1E1-8665-DBBE850A9589}"/>
              </a:ext>
            </a:extLst>
          </p:cNvPr>
          <p:cNvSpPr>
            <a:spLocks noGrp="1"/>
          </p:cNvSpPr>
          <p:nvPr>
            <p:ph type="ctrTitle"/>
          </p:nvPr>
        </p:nvSpPr>
        <p:spPr>
          <a:xfrm>
            <a:off x="6161708" y="1365269"/>
            <a:ext cx="5791784" cy="532166"/>
          </a:xfrm>
        </p:spPr>
        <p:txBody>
          <a:bodyPr>
            <a:normAutofit/>
          </a:bodyPr>
          <a:lstStyle/>
          <a:p>
            <a:pPr algn="ctr"/>
            <a:r>
              <a:rPr lang="nl-NL" sz="2800" b="1" dirty="0"/>
              <a:t>Deelnemers</a:t>
            </a:r>
            <a:endParaRPr lang="nl-NL" i="1" dirty="0">
              <a:solidFill>
                <a:schemeClr val="accent4">
                  <a:lumMod val="60000"/>
                  <a:lumOff val="40000"/>
                </a:schemeClr>
              </a:solidFill>
            </a:endParaRPr>
          </a:p>
        </p:txBody>
      </p:sp>
      <p:sp>
        <p:nvSpPr>
          <p:cNvPr id="26" name="Tijdelijke aanduiding voor tekst 25">
            <a:extLst>
              <a:ext uri="{FF2B5EF4-FFF2-40B4-BE49-F238E27FC236}">
                <a16:creationId xmlns:a16="http://schemas.microsoft.com/office/drawing/2014/main" id="{BDFA9D04-E685-885D-98F8-ED7A41BC90CE}"/>
              </a:ext>
            </a:extLst>
          </p:cNvPr>
          <p:cNvSpPr>
            <a:spLocks noGrp="1"/>
          </p:cNvSpPr>
          <p:nvPr>
            <p:ph type="body" sz="quarter" idx="26"/>
          </p:nvPr>
        </p:nvSpPr>
        <p:spPr/>
        <p:txBody>
          <a:bodyPr/>
          <a:lstStyle/>
          <a:p>
            <a:r>
              <a:rPr lang="nl-NL" dirty="0"/>
              <a:t>RWS </a:t>
            </a:r>
            <a:r>
              <a:rPr lang="nl-NL" dirty="0" err="1"/>
              <a:t>BEdrijfsVERTROUWELIJK</a:t>
            </a:r>
            <a:endParaRPr lang="nl-NL" dirty="0"/>
          </a:p>
        </p:txBody>
      </p:sp>
      <p:sp>
        <p:nvSpPr>
          <p:cNvPr id="4" name="Tijdelijke aanduiding voor dianummer 3">
            <a:extLst>
              <a:ext uri="{FF2B5EF4-FFF2-40B4-BE49-F238E27FC236}">
                <a16:creationId xmlns:a16="http://schemas.microsoft.com/office/drawing/2014/main" id="{80757645-6520-956C-BE1D-4EE84B61A6B3}"/>
              </a:ext>
            </a:extLst>
          </p:cNvPr>
          <p:cNvSpPr>
            <a:spLocks noGrp="1"/>
          </p:cNvSpPr>
          <p:nvPr>
            <p:ph type="sldNum" sz="quarter" idx="2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93B359-CF0D-4389-949E-16A33FCBB3EC}" type="slidenum">
              <a:rPr kumimoji="0" lang="nl-NL" sz="1200" b="0" i="0" u="none" strike="noStrike" kern="1200" cap="none" spc="0" normalizeH="0" baseline="0" noProof="0" smtClean="0">
                <a:ln>
                  <a:noFill/>
                </a:ln>
                <a:solidFill>
                  <a:srgbClr val="000000"/>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dirty="0">
              <a:ln>
                <a:noFill/>
              </a:ln>
              <a:solidFill>
                <a:srgbClr val="000000"/>
              </a:solidFill>
              <a:effectLst/>
              <a:uLnTx/>
              <a:uFillTx/>
              <a:latin typeface="Verdana"/>
              <a:ea typeface="+mn-ea"/>
              <a:cs typeface="+mn-cs"/>
            </a:endParaRPr>
          </a:p>
        </p:txBody>
      </p:sp>
      <p:sp>
        <p:nvSpPr>
          <p:cNvPr id="3" name="Tekstvak 2">
            <a:extLst>
              <a:ext uri="{FF2B5EF4-FFF2-40B4-BE49-F238E27FC236}">
                <a16:creationId xmlns:a16="http://schemas.microsoft.com/office/drawing/2014/main" id="{68D4F2DC-8D8B-789D-05BE-DF88ED71E3C9}"/>
              </a:ext>
            </a:extLst>
          </p:cNvPr>
          <p:cNvSpPr txBox="1"/>
          <p:nvPr/>
        </p:nvSpPr>
        <p:spPr>
          <a:xfrm>
            <a:off x="202223" y="145829"/>
            <a:ext cx="4690214" cy="1200329"/>
          </a:xfrm>
          <a:prstGeom prst="rect">
            <a:avLst/>
          </a:prstGeom>
          <a:solidFill>
            <a:srgbClr val="A6D5C7"/>
          </a:solidFill>
        </p:spPr>
        <p:txBody>
          <a:bodyPr wrap="square" rtlCol="0">
            <a:spAutoFit/>
          </a:bodyPr>
          <a:lstStyle/>
          <a:p>
            <a:r>
              <a:rPr lang="nl-NL" sz="1200" dirty="0"/>
              <a:t>Ontwikkeld in samenwerking met de marktpartijen: </a:t>
            </a:r>
          </a:p>
          <a:p>
            <a:endParaRPr lang="nl-NL" sz="1200" dirty="0"/>
          </a:p>
          <a:p>
            <a:endParaRPr lang="nl-NL" sz="1200" dirty="0"/>
          </a:p>
          <a:p>
            <a:endParaRPr lang="nl-NL" sz="1200" dirty="0">
              <a:highlight>
                <a:srgbClr val="FFFF00"/>
              </a:highlight>
            </a:endParaRPr>
          </a:p>
          <a:p>
            <a:endParaRPr lang="nl-NL" sz="1200" dirty="0">
              <a:highlight>
                <a:srgbClr val="FFFF00"/>
              </a:highlight>
            </a:endParaRPr>
          </a:p>
          <a:p>
            <a:r>
              <a:rPr lang="nl-NL" sz="1200" dirty="0"/>
              <a:t>Product van programma DGAM</a:t>
            </a:r>
          </a:p>
        </p:txBody>
      </p:sp>
      <p:sp>
        <p:nvSpPr>
          <p:cNvPr id="11" name="Rechthoek 10">
            <a:extLst>
              <a:ext uri="{FF2B5EF4-FFF2-40B4-BE49-F238E27FC236}">
                <a16:creationId xmlns:a16="http://schemas.microsoft.com/office/drawing/2014/main" id="{0564563F-E59F-D063-B715-CD61B74A013A}"/>
              </a:ext>
            </a:extLst>
          </p:cNvPr>
          <p:cNvSpPr/>
          <p:nvPr/>
        </p:nvSpPr>
        <p:spPr>
          <a:xfrm>
            <a:off x="310033" y="419918"/>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descr="Afbeelding met schermopname, Lettertype, Graphics, tekst&#10;&#10;Door AI gegenereerde inhoud is mogelijk onjuist.">
            <a:extLst>
              <a:ext uri="{FF2B5EF4-FFF2-40B4-BE49-F238E27FC236}">
                <a16:creationId xmlns:a16="http://schemas.microsoft.com/office/drawing/2014/main" id="{A6113873-B0DA-5129-E328-C6AE0EA4A4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211" y="275893"/>
            <a:ext cx="4357504" cy="1089376"/>
          </a:xfrm>
          <a:prstGeom prst="rect">
            <a:avLst/>
          </a:prstGeom>
        </p:spPr>
      </p:pic>
      <p:pic>
        <p:nvPicPr>
          <p:cNvPr id="7" name="Afbeelding 6" descr="Afbeelding met persoon, kleding, Menselijk gezicht, overdekt&#10;&#10;Door AI gegenereerde inhoud is mogelijk onjuist.">
            <a:extLst>
              <a:ext uri="{FF2B5EF4-FFF2-40B4-BE49-F238E27FC236}">
                <a16:creationId xmlns:a16="http://schemas.microsoft.com/office/drawing/2014/main" id="{5FF52481-8053-7B3A-BFEC-72AA4A137D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81210" y="1578035"/>
            <a:ext cx="6576789" cy="4932591"/>
          </a:xfrm>
          <a:prstGeom prst="rect">
            <a:avLst/>
          </a:prstGeom>
        </p:spPr>
      </p:pic>
    </p:spTree>
    <p:extLst>
      <p:ext uri="{BB962C8B-B14F-4D97-AF65-F5344CB8AC3E}">
        <p14:creationId xmlns:p14="http://schemas.microsoft.com/office/powerpoint/2010/main" val="1087993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0DC3FD12-0AD6-2637-A448-5032806796E0}"/>
              </a:ext>
            </a:extLst>
          </p:cNvPr>
          <p:cNvSpPr/>
          <p:nvPr/>
        </p:nvSpPr>
        <p:spPr>
          <a:xfrm>
            <a:off x="1151718" y="1041503"/>
            <a:ext cx="10080000" cy="5092597"/>
          </a:xfrm>
          <a:prstGeom prst="rect">
            <a:avLst/>
          </a:prstGeom>
          <a:solidFill>
            <a:srgbClr val="8FD4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Verdana"/>
              <a:ea typeface="+mn-ea"/>
              <a:cs typeface="+mn-cs"/>
            </a:endParaRPr>
          </a:p>
        </p:txBody>
      </p:sp>
      <p:sp>
        <p:nvSpPr>
          <p:cNvPr id="5" name="Titel 1">
            <a:extLst>
              <a:ext uri="{FF2B5EF4-FFF2-40B4-BE49-F238E27FC236}">
                <a16:creationId xmlns:a16="http://schemas.microsoft.com/office/drawing/2014/main" id="{927947B0-80DC-3D75-2097-0EC00FB5F93E}"/>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4" name="Tekstvak 3">
            <a:extLst>
              <a:ext uri="{FF2B5EF4-FFF2-40B4-BE49-F238E27FC236}">
                <a16:creationId xmlns:a16="http://schemas.microsoft.com/office/drawing/2014/main" id="{3214849F-9599-B447-05C3-DEA9C30DC97E}"/>
              </a:ext>
            </a:extLst>
          </p:cNvPr>
          <p:cNvSpPr txBox="1"/>
          <p:nvPr/>
        </p:nvSpPr>
        <p:spPr>
          <a:xfrm>
            <a:off x="1350473" y="1089959"/>
            <a:ext cx="280745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3200" b="1" dirty="0">
                <a:solidFill>
                  <a:srgbClr val="002060"/>
                </a:solidFill>
                <a:latin typeface="Calibri" panose="020F0502020204030204" pitchFamily="34" charset="0"/>
                <a:cs typeface="Calibri" panose="020F0502020204030204" pitchFamily="34" charset="0"/>
              </a:rPr>
              <a:t>Doelstelling </a:t>
            </a:r>
          </a:p>
        </p:txBody>
      </p:sp>
      <p:sp>
        <p:nvSpPr>
          <p:cNvPr id="40" name="Tekstvak 39">
            <a:extLst>
              <a:ext uri="{FF2B5EF4-FFF2-40B4-BE49-F238E27FC236}">
                <a16:creationId xmlns:a16="http://schemas.microsoft.com/office/drawing/2014/main" id="{7B3BECE4-4609-14D7-DCBE-11B82BDF7431}"/>
              </a:ext>
            </a:extLst>
          </p:cNvPr>
          <p:cNvSpPr txBox="1"/>
          <p:nvPr/>
        </p:nvSpPr>
        <p:spPr>
          <a:xfrm>
            <a:off x="1350473" y="1659008"/>
            <a:ext cx="9894267" cy="477054"/>
          </a:xfrm>
          <a:prstGeom prst="rect">
            <a:avLst/>
          </a:prstGeom>
          <a:noFill/>
        </p:spPr>
        <p:txBody>
          <a:bodyPr wrap="square" rtlCol="0">
            <a:spAutoFit/>
          </a:bodyPr>
          <a:lstStyle/>
          <a:p>
            <a:pPr lvl="0">
              <a:lnSpc>
                <a:spcPts val="1500"/>
              </a:lnSpc>
              <a:defRPr/>
            </a:pPr>
            <a:r>
              <a:rPr lang="nl-NL" sz="1400" dirty="0">
                <a:solidFill>
                  <a:srgbClr val="002060"/>
                </a:solidFill>
                <a:latin typeface="Calibri" panose="020F0502020204030204" pitchFamily="34" charset="0"/>
                <a:cs typeface="Calibri" panose="020F0502020204030204" pitchFamily="34" charset="0"/>
              </a:rPr>
              <a:t>Met een team van specialisten vaststellen van een definitie van energiemeting, varianten en toegevoegde waarde en de data / informatie waarmee deze inzichten gegenereerd kunnen worden.</a:t>
            </a:r>
            <a:endPar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1FB0334B-B9E3-42A7-185D-7E2010DE8680}"/>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5F760747-D20E-F5D3-C4EC-121131D3E7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13" name="Tekstvak 12">
            <a:extLst>
              <a:ext uri="{FF2B5EF4-FFF2-40B4-BE49-F238E27FC236}">
                <a16:creationId xmlns:a16="http://schemas.microsoft.com/office/drawing/2014/main" id="{C2FE19FE-9A16-2107-1CDE-B5549A695E42}"/>
              </a:ext>
            </a:extLst>
          </p:cNvPr>
          <p:cNvSpPr txBox="1"/>
          <p:nvPr/>
        </p:nvSpPr>
        <p:spPr>
          <a:xfrm>
            <a:off x="1337451" y="2255933"/>
            <a:ext cx="616753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3200" b="1" dirty="0">
                <a:solidFill>
                  <a:srgbClr val="002060"/>
                </a:solidFill>
                <a:latin typeface="Calibri" panose="020F0502020204030204" pitchFamily="34" charset="0"/>
                <a:cs typeface="Calibri" panose="020F0502020204030204" pitchFamily="34" charset="0"/>
              </a:rPr>
              <a:t>Hoe gaan wij dit doel bereiken </a:t>
            </a:r>
          </a:p>
        </p:txBody>
      </p:sp>
      <p:sp>
        <p:nvSpPr>
          <p:cNvPr id="14" name="Tekstvak 13">
            <a:extLst>
              <a:ext uri="{FF2B5EF4-FFF2-40B4-BE49-F238E27FC236}">
                <a16:creationId xmlns:a16="http://schemas.microsoft.com/office/drawing/2014/main" id="{9FCE6449-FC27-E156-CB8A-0A10F9017C10}"/>
              </a:ext>
            </a:extLst>
          </p:cNvPr>
          <p:cNvSpPr txBox="1"/>
          <p:nvPr/>
        </p:nvSpPr>
        <p:spPr>
          <a:xfrm>
            <a:off x="1337451" y="2824982"/>
            <a:ext cx="9894267" cy="861774"/>
          </a:xfrm>
          <a:prstGeom prst="rect">
            <a:avLst/>
          </a:prstGeom>
          <a:noFill/>
        </p:spPr>
        <p:txBody>
          <a:bodyPr wrap="square" rtlCol="0">
            <a:spAutoFit/>
          </a:bodyPr>
          <a:lstStyle/>
          <a:p>
            <a:pPr lvl="0">
              <a:lnSpc>
                <a:spcPts val="1500"/>
              </a:lnSpc>
              <a:defRPr/>
            </a:pPr>
            <a:r>
              <a:rPr lang="nl-NL" sz="1400" dirty="0">
                <a:solidFill>
                  <a:srgbClr val="002060"/>
                </a:solidFill>
                <a:latin typeface="Calibri" panose="020F0502020204030204" pitchFamily="34" charset="0"/>
                <a:cs typeface="Calibri" panose="020F0502020204030204" pitchFamily="34" charset="0"/>
              </a:rPr>
              <a:t>Met het – in workshopvorm - beantwoorden van drie vragen:</a:t>
            </a:r>
          </a:p>
          <a:p>
            <a:pPr lvl="0">
              <a:lnSpc>
                <a:spcPts val="1500"/>
              </a:lnSpc>
              <a:defRPr/>
            </a:pPr>
            <a:r>
              <a:rPr lang="nl-NL" sz="1400" dirty="0">
                <a:solidFill>
                  <a:srgbClr val="002060"/>
                </a:solidFill>
                <a:latin typeface="Calibri" panose="020F0502020204030204" pitchFamily="34" charset="0"/>
                <a:cs typeface="Calibri" panose="020F0502020204030204" pitchFamily="34" charset="0"/>
              </a:rPr>
              <a:t>1. Welke energiemonitoring is </a:t>
            </a:r>
            <a:r>
              <a:rPr lang="nl-NL" sz="1400" b="1" dirty="0">
                <a:solidFill>
                  <a:srgbClr val="002060"/>
                </a:solidFill>
                <a:latin typeface="Calibri" panose="020F0502020204030204" pitchFamily="34" charset="0"/>
                <a:cs typeface="Calibri" panose="020F0502020204030204" pitchFamily="34" charset="0"/>
              </a:rPr>
              <a:t>relevant om toe te passen </a:t>
            </a:r>
            <a:r>
              <a:rPr lang="nl-NL" sz="1400" dirty="0">
                <a:solidFill>
                  <a:srgbClr val="002060"/>
                </a:solidFill>
                <a:latin typeface="Calibri" panose="020F0502020204030204" pitchFamily="34" charset="0"/>
                <a:cs typeface="Calibri" panose="020F0502020204030204" pitchFamily="34" charset="0"/>
              </a:rPr>
              <a:t>op de objecten van RWS?</a:t>
            </a:r>
          </a:p>
          <a:p>
            <a:pPr lvl="0">
              <a:lnSpc>
                <a:spcPts val="1500"/>
              </a:lnSpc>
              <a:defRPr/>
            </a:pPr>
            <a:r>
              <a:rPr lang="nl-NL" sz="1400" dirty="0">
                <a:solidFill>
                  <a:srgbClr val="002060"/>
                </a:solidFill>
                <a:latin typeface="Calibri" panose="020F0502020204030204" pitchFamily="34" charset="0"/>
                <a:cs typeface="Calibri" panose="020F0502020204030204" pitchFamily="34" charset="0"/>
              </a:rPr>
              <a:t>2. </a:t>
            </a:r>
            <a:r>
              <a:rPr lang="nl-NL" sz="1400" b="1" dirty="0">
                <a:solidFill>
                  <a:srgbClr val="002060"/>
                </a:solidFill>
                <a:latin typeface="Calibri" panose="020F0502020204030204" pitchFamily="34" charset="0"/>
                <a:cs typeface="Calibri" panose="020F0502020204030204" pitchFamily="34" charset="0"/>
              </a:rPr>
              <a:t>Met welke metingen </a:t>
            </a:r>
            <a:r>
              <a:rPr lang="nl-NL" sz="1400" dirty="0">
                <a:solidFill>
                  <a:srgbClr val="002060"/>
                </a:solidFill>
                <a:latin typeface="Calibri" panose="020F0502020204030204" pitchFamily="34" charset="0"/>
                <a:cs typeface="Calibri" panose="020F0502020204030204" pitchFamily="34" charset="0"/>
              </a:rPr>
              <a:t>kan dit inzicht gegenereerd worden?</a:t>
            </a:r>
          </a:p>
          <a:p>
            <a:pPr lvl="0">
              <a:lnSpc>
                <a:spcPts val="1500"/>
              </a:lnSpc>
              <a:defRPr/>
            </a:pPr>
            <a:r>
              <a:rPr lang="nl-NL" sz="1400" dirty="0">
                <a:solidFill>
                  <a:srgbClr val="002060"/>
                </a:solidFill>
                <a:latin typeface="Calibri" panose="020F0502020204030204" pitchFamily="34" charset="0"/>
                <a:cs typeface="Calibri" panose="020F0502020204030204" pitchFamily="34" charset="0"/>
              </a:rPr>
              <a:t>3. </a:t>
            </a:r>
            <a:r>
              <a:rPr lang="nl-NL" sz="1400" b="1" dirty="0">
                <a:solidFill>
                  <a:srgbClr val="002060"/>
                </a:solidFill>
                <a:latin typeface="Calibri" panose="020F0502020204030204" pitchFamily="34" charset="0"/>
                <a:cs typeface="Calibri" panose="020F0502020204030204" pitchFamily="34" charset="0"/>
              </a:rPr>
              <a:t>Welk onderscheid is er te maken voor verschillende objecttypen </a:t>
            </a:r>
            <a:r>
              <a:rPr lang="nl-NL" sz="1400" dirty="0">
                <a:solidFill>
                  <a:srgbClr val="002060"/>
                </a:solidFill>
                <a:latin typeface="Calibri" panose="020F0502020204030204" pitchFamily="34" charset="0"/>
                <a:cs typeface="Calibri" panose="020F0502020204030204" pitchFamily="34" charset="0"/>
              </a:rPr>
              <a:t>(brug, tunnel, sluis)?</a:t>
            </a:r>
            <a:endPar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
        <p:nvSpPr>
          <p:cNvPr id="15" name="Tekstvak 14">
            <a:extLst>
              <a:ext uri="{FF2B5EF4-FFF2-40B4-BE49-F238E27FC236}">
                <a16:creationId xmlns:a16="http://schemas.microsoft.com/office/drawing/2014/main" id="{AAC1D53D-7BFE-0B8F-BB07-BBA003CC4736}"/>
              </a:ext>
            </a:extLst>
          </p:cNvPr>
          <p:cNvSpPr txBox="1"/>
          <p:nvPr/>
        </p:nvSpPr>
        <p:spPr>
          <a:xfrm>
            <a:off x="1343962" y="3872122"/>
            <a:ext cx="616753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3200" b="1" dirty="0">
                <a:solidFill>
                  <a:srgbClr val="002060"/>
                </a:solidFill>
                <a:latin typeface="Calibri" panose="020F0502020204030204" pitchFamily="34" charset="0"/>
                <a:cs typeface="Calibri" panose="020F0502020204030204" pitchFamily="34" charset="0"/>
              </a:rPr>
              <a:t>Wat is de aanpak hiervoor</a:t>
            </a:r>
          </a:p>
        </p:txBody>
      </p:sp>
      <p:sp>
        <p:nvSpPr>
          <p:cNvPr id="16" name="Tekstvak 15">
            <a:extLst>
              <a:ext uri="{FF2B5EF4-FFF2-40B4-BE49-F238E27FC236}">
                <a16:creationId xmlns:a16="http://schemas.microsoft.com/office/drawing/2014/main" id="{5FC97094-59E1-BBF2-CF20-990CDAEE8FC4}"/>
              </a:ext>
            </a:extLst>
          </p:cNvPr>
          <p:cNvSpPr txBox="1"/>
          <p:nvPr/>
        </p:nvSpPr>
        <p:spPr>
          <a:xfrm>
            <a:off x="1343962" y="4441171"/>
            <a:ext cx="9894267" cy="669414"/>
          </a:xfrm>
          <a:prstGeom prst="rect">
            <a:avLst/>
          </a:prstGeom>
          <a:noFill/>
        </p:spPr>
        <p:txBody>
          <a:bodyPr wrap="square" rtlCol="0">
            <a:spAutoFit/>
          </a:bodyPr>
          <a:lstStyle/>
          <a:p>
            <a:pPr lvl="0">
              <a:lnSpc>
                <a:spcPts val="1500"/>
              </a:lnSpc>
              <a:defRPr/>
            </a:pPr>
            <a:r>
              <a:rPr lang="nl-NL" sz="1400" dirty="0">
                <a:solidFill>
                  <a:srgbClr val="002060"/>
                </a:solidFill>
                <a:latin typeface="Calibri" panose="020F0502020204030204" pitchFamily="34" charset="0"/>
                <a:cs typeface="Calibri" panose="020F0502020204030204" pitchFamily="34" charset="0"/>
              </a:rPr>
              <a:t>Convergeren en divergeren: optimaal gebruik maken van de kennis </a:t>
            </a:r>
            <a:r>
              <a:rPr lang="nl-NL" sz="1400" dirty="0" err="1">
                <a:solidFill>
                  <a:srgbClr val="002060"/>
                </a:solidFill>
                <a:latin typeface="Calibri" panose="020F0502020204030204" pitchFamily="34" charset="0"/>
                <a:cs typeface="Calibri" panose="020F0502020204030204" pitchFamily="34" charset="0"/>
              </a:rPr>
              <a:t>vd</a:t>
            </a:r>
            <a:r>
              <a:rPr lang="nl-NL" sz="1400" dirty="0">
                <a:solidFill>
                  <a:srgbClr val="002060"/>
                </a:solidFill>
                <a:latin typeface="Calibri" panose="020F0502020204030204" pitchFamily="34" charset="0"/>
                <a:cs typeface="Calibri" panose="020F0502020204030204" pitchFamily="34" charset="0"/>
              </a:rPr>
              <a:t> specialisten:</a:t>
            </a:r>
          </a:p>
          <a:p>
            <a:pPr lvl="0">
              <a:lnSpc>
                <a:spcPts val="1500"/>
              </a:lnSpc>
              <a:defRPr/>
            </a:pPr>
            <a:r>
              <a:rPr lang="nl-NL" sz="1400" dirty="0">
                <a:solidFill>
                  <a:srgbClr val="002060"/>
                </a:solidFill>
                <a:latin typeface="Calibri" panose="020F0502020204030204" pitchFamily="34" charset="0"/>
                <a:cs typeface="Calibri" panose="020F0502020204030204" pitchFamily="34" charset="0"/>
              </a:rPr>
              <a:t>Individueel de vragen beantwoorden, gezamenlijk de antwoorden bespreken en de rode lijn vaststellen</a:t>
            </a:r>
          </a:p>
          <a:p>
            <a:pPr lvl="0">
              <a:lnSpc>
                <a:spcPts val="1500"/>
              </a:lnSpc>
              <a:defRPr/>
            </a:pPr>
            <a:r>
              <a:rPr lang="nl-NL" sz="1400" dirty="0">
                <a:solidFill>
                  <a:srgbClr val="002060"/>
                </a:solidFill>
                <a:latin typeface="Calibri" panose="020F0502020204030204" pitchFamily="34" charset="0"/>
                <a:cs typeface="Calibri" panose="020F0502020204030204" pitchFamily="34" charset="0"/>
              </a:rPr>
              <a:t>Resultaten samenvatten.</a:t>
            </a:r>
            <a:endPar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6253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CADF9-4C74-B2E3-5D58-73FCE835588C}"/>
            </a:ext>
          </a:extLst>
        </p:cNvPr>
        <p:cNvGrpSpPr/>
        <p:nvPr/>
      </p:nvGrpSpPr>
      <p:grpSpPr>
        <a:xfrm>
          <a:off x="0" y="0"/>
          <a:ext cx="0" cy="0"/>
          <a:chOff x="0" y="0"/>
          <a:chExt cx="0" cy="0"/>
        </a:xfrm>
      </p:grpSpPr>
      <p:sp>
        <p:nvSpPr>
          <p:cNvPr id="8" name="Rechthoek 7">
            <a:extLst>
              <a:ext uri="{FF2B5EF4-FFF2-40B4-BE49-F238E27FC236}">
                <a16:creationId xmlns:a16="http://schemas.microsoft.com/office/drawing/2014/main" id="{F323B943-248B-890F-55ED-5E042790C092}"/>
              </a:ext>
            </a:extLst>
          </p:cNvPr>
          <p:cNvSpPr/>
          <p:nvPr/>
        </p:nvSpPr>
        <p:spPr>
          <a:xfrm>
            <a:off x="129396" y="709570"/>
            <a:ext cx="11933208" cy="5092597"/>
          </a:xfrm>
          <a:prstGeom prst="rect">
            <a:avLst/>
          </a:prstGeom>
          <a:solidFill>
            <a:srgbClr val="8FD4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Verdana"/>
              <a:ea typeface="+mn-ea"/>
              <a:cs typeface="+mn-cs"/>
            </a:endParaRPr>
          </a:p>
        </p:txBody>
      </p:sp>
      <p:sp>
        <p:nvSpPr>
          <p:cNvPr id="5" name="Titel 1">
            <a:extLst>
              <a:ext uri="{FF2B5EF4-FFF2-40B4-BE49-F238E27FC236}">
                <a16:creationId xmlns:a16="http://schemas.microsoft.com/office/drawing/2014/main" id="{6E86C23D-2D32-3419-4099-59D778B0727F}"/>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4" name="Tekstvak 3">
            <a:extLst>
              <a:ext uri="{FF2B5EF4-FFF2-40B4-BE49-F238E27FC236}">
                <a16:creationId xmlns:a16="http://schemas.microsoft.com/office/drawing/2014/main" id="{31D47D41-A418-5C7D-F151-C584F45AD7BE}"/>
              </a:ext>
            </a:extLst>
          </p:cNvPr>
          <p:cNvSpPr txBox="1"/>
          <p:nvPr/>
        </p:nvSpPr>
        <p:spPr>
          <a:xfrm>
            <a:off x="1350473" y="1089959"/>
            <a:ext cx="9199633" cy="1569660"/>
          </a:xfrm>
          <a:prstGeom prst="rect">
            <a:avLst/>
          </a:prstGeom>
          <a:noFill/>
        </p:spPr>
        <p:txBody>
          <a:bodyPr wrap="square" rtlCol="0">
            <a:spAutoFit/>
          </a:bodyPr>
          <a:lstStyle/>
          <a:p>
            <a:pPr>
              <a:defRPr/>
            </a:pPr>
            <a:r>
              <a:rPr lang="nl-NL" sz="3200" dirty="0">
                <a:solidFill>
                  <a:srgbClr val="002060"/>
                </a:solidFill>
                <a:latin typeface="Calibri" panose="020F0502020204030204" pitchFamily="34" charset="0"/>
                <a:cs typeface="Calibri" panose="020F0502020204030204" pitchFamily="34" charset="0"/>
              </a:rPr>
              <a:t>Welke energiemonitoring is </a:t>
            </a:r>
            <a:r>
              <a:rPr lang="nl-NL" sz="3200" b="1" dirty="0">
                <a:solidFill>
                  <a:srgbClr val="002060"/>
                </a:solidFill>
                <a:latin typeface="Calibri" panose="020F0502020204030204" pitchFamily="34" charset="0"/>
                <a:cs typeface="Calibri" panose="020F0502020204030204" pitchFamily="34" charset="0"/>
              </a:rPr>
              <a:t>relevant om toe te passen </a:t>
            </a:r>
            <a:r>
              <a:rPr lang="nl-NL" sz="3200" dirty="0">
                <a:solidFill>
                  <a:srgbClr val="002060"/>
                </a:solidFill>
                <a:latin typeface="Calibri" panose="020F0502020204030204" pitchFamily="34" charset="0"/>
                <a:cs typeface="Calibri" panose="020F0502020204030204" pitchFamily="34" charset="0"/>
              </a:rPr>
              <a:t>op de objecten van RWS?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3200" b="1" dirty="0">
                <a:solidFill>
                  <a:srgbClr val="002060"/>
                </a:solidFill>
                <a:latin typeface="Calibri" panose="020F0502020204030204" pitchFamily="34" charset="0"/>
                <a:cs typeface="Calibri" panose="020F0502020204030204" pitchFamily="34" charset="0"/>
              </a:rPr>
              <a:t> </a:t>
            </a:r>
          </a:p>
        </p:txBody>
      </p:sp>
      <p:sp>
        <p:nvSpPr>
          <p:cNvPr id="3" name="Rechthoek 2">
            <a:extLst>
              <a:ext uri="{FF2B5EF4-FFF2-40B4-BE49-F238E27FC236}">
                <a16:creationId xmlns:a16="http://schemas.microsoft.com/office/drawing/2014/main" id="{02FCC34E-21AE-EA0C-9647-A9F13547ED6D}"/>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CFAA653D-472E-983A-E0E3-C28D0135B6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14" name="Tekstvak 13">
            <a:extLst>
              <a:ext uri="{FF2B5EF4-FFF2-40B4-BE49-F238E27FC236}">
                <a16:creationId xmlns:a16="http://schemas.microsoft.com/office/drawing/2014/main" id="{17F6F773-2931-616C-E0F4-8D8DD4BCD33B}"/>
              </a:ext>
            </a:extLst>
          </p:cNvPr>
          <p:cNvSpPr txBox="1"/>
          <p:nvPr/>
        </p:nvSpPr>
        <p:spPr>
          <a:xfrm>
            <a:off x="1337450" y="2186628"/>
            <a:ext cx="9894267" cy="284693"/>
          </a:xfrm>
          <a:prstGeom prst="rect">
            <a:avLst/>
          </a:prstGeom>
          <a:noFill/>
        </p:spPr>
        <p:txBody>
          <a:bodyPr wrap="square" rtlCol="0">
            <a:spAutoFit/>
          </a:bodyPr>
          <a:lstStyle/>
          <a:p>
            <a:pPr lvl="0">
              <a:lnSpc>
                <a:spcPts val="1500"/>
              </a:lnSpc>
              <a:defRPr/>
            </a:pPr>
            <a:r>
              <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rPr>
              <a:t>Er zijn 5 hoofdredenen om energiemonitoring toe te passen: </a:t>
            </a:r>
          </a:p>
        </p:txBody>
      </p:sp>
      <p:sp>
        <p:nvSpPr>
          <p:cNvPr id="2" name="Rechthoek: afgeronde hoeken 1">
            <a:extLst>
              <a:ext uri="{FF2B5EF4-FFF2-40B4-BE49-F238E27FC236}">
                <a16:creationId xmlns:a16="http://schemas.microsoft.com/office/drawing/2014/main" id="{E3F4005E-B8C5-E71B-2DC0-35DB16730135}"/>
              </a:ext>
            </a:extLst>
          </p:cNvPr>
          <p:cNvSpPr/>
          <p:nvPr/>
        </p:nvSpPr>
        <p:spPr>
          <a:xfrm>
            <a:off x="326661" y="2681001"/>
            <a:ext cx="2074161" cy="769381"/>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Compliance</a:t>
            </a:r>
          </a:p>
        </p:txBody>
      </p:sp>
      <p:sp>
        <p:nvSpPr>
          <p:cNvPr id="7" name="Rechthoek: afgeronde hoeken 6">
            <a:extLst>
              <a:ext uri="{FF2B5EF4-FFF2-40B4-BE49-F238E27FC236}">
                <a16:creationId xmlns:a16="http://schemas.microsoft.com/office/drawing/2014/main" id="{9C80AA41-E5ED-C6AD-AD00-21AC56F500B6}"/>
              </a:ext>
            </a:extLst>
          </p:cNvPr>
          <p:cNvSpPr/>
          <p:nvPr/>
        </p:nvSpPr>
        <p:spPr>
          <a:xfrm>
            <a:off x="2692790" y="2681002"/>
            <a:ext cx="2074161" cy="769381"/>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Sturing energiegebruik (netcongestie)</a:t>
            </a:r>
          </a:p>
        </p:txBody>
      </p:sp>
      <p:sp>
        <p:nvSpPr>
          <p:cNvPr id="9" name="Rechthoek: afgeronde hoeken 8">
            <a:extLst>
              <a:ext uri="{FF2B5EF4-FFF2-40B4-BE49-F238E27FC236}">
                <a16:creationId xmlns:a16="http://schemas.microsoft.com/office/drawing/2014/main" id="{4E186082-0945-EFDA-1695-7AA35B8EE4EA}"/>
              </a:ext>
            </a:extLst>
          </p:cNvPr>
          <p:cNvSpPr/>
          <p:nvPr/>
        </p:nvSpPr>
        <p:spPr>
          <a:xfrm>
            <a:off x="5058919" y="2681002"/>
            <a:ext cx="2074161" cy="769381"/>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err="1">
                <a:solidFill>
                  <a:sysClr val="windowText" lastClr="000000"/>
                </a:solidFill>
              </a:rPr>
              <a:t>Datagedreven</a:t>
            </a:r>
            <a:r>
              <a:rPr lang="nl-NL" sz="1400" dirty="0">
                <a:solidFill>
                  <a:sysClr val="windowText" lastClr="000000"/>
                </a:solidFill>
              </a:rPr>
              <a:t> Asset </a:t>
            </a:r>
            <a:r>
              <a:rPr lang="nl-NL" sz="1400" dirty="0" err="1">
                <a:solidFill>
                  <a:sysClr val="windowText" lastClr="000000"/>
                </a:solidFill>
              </a:rPr>
              <a:t>Mgmt</a:t>
            </a:r>
            <a:endParaRPr lang="nl-NL" sz="1400" dirty="0">
              <a:solidFill>
                <a:sysClr val="windowText" lastClr="000000"/>
              </a:solidFill>
            </a:endParaRPr>
          </a:p>
        </p:txBody>
      </p:sp>
      <p:sp>
        <p:nvSpPr>
          <p:cNvPr id="10" name="Rechthoek: afgeronde hoeken 9">
            <a:extLst>
              <a:ext uri="{FF2B5EF4-FFF2-40B4-BE49-F238E27FC236}">
                <a16:creationId xmlns:a16="http://schemas.microsoft.com/office/drawing/2014/main" id="{6AAC7900-9040-964D-D9B4-72FFB9EE8EA2}"/>
              </a:ext>
            </a:extLst>
          </p:cNvPr>
          <p:cNvSpPr/>
          <p:nvPr/>
        </p:nvSpPr>
        <p:spPr>
          <a:xfrm>
            <a:off x="7425048" y="2681002"/>
            <a:ext cx="2074161" cy="769381"/>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Power </a:t>
            </a:r>
            <a:r>
              <a:rPr lang="nl-NL" sz="1400" dirty="0" err="1">
                <a:solidFill>
                  <a:sysClr val="windowText" lastClr="000000"/>
                </a:solidFill>
              </a:rPr>
              <a:t>Quality</a:t>
            </a:r>
            <a:endParaRPr lang="nl-NL" sz="1400" dirty="0">
              <a:solidFill>
                <a:sysClr val="windowText" lastClr="000000"/>
              </a:solidFill>
            </a:endParaRPr>
          </a:p>
        </p:txBody>
      </p:sp>
      <p:sp>
        <p:nvSpPr>
          <p:cNvPr id="11" name="Rechthoek: afgeronde hoeken 10">
            <a:extLst>
              <a:ext uri="{FF2B5EF4-FFF2-40B4-BE49-F238E27FC236}">
                <a16:creationId xmlns:a16="http://schemas.microsoft.com/office/drawing/2014/main" id="{BF44F71D-529B-683B-FC5C-4E78799FAAA1}"/>
              </a:ext>
            </a:extLst>
          </p:cNvPr>
          <p:cNvSpPr/>
          <p:nvPr/>
        </p:nvSpPr>
        <p:spPr>
          <a:xfrm>
            <a:off x="9791178" y="2681002"/>
            <a:ext cx="2074161" cy="769381"/>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Verduurzaming</a:t>
            </a:r>
          </a:p>
        </p:txBody>
      </p:sp>
      <p:sp>
        <p:nvSpPr>
          <p:cNvPr id="26" name="Rechthoek: afgeronde hoeken 25">
            <a:extLst>
              <a:ext uri="{FF2B5EF4-FFF2-40B4-BE49-F238E27FC236}">
                <a16:creationId xmlns:a16="http://schemas.microsoft.com/office/drawing/2014/main" id="{A01AA78C-FA53-516A-E7B4-85CCF5AFF8E6}"/>
              </a:ext>
            </a:extLst>
          </p:cNvPr>
          <p:cNvSpPr/>
          <p:nvPr/>
        </p:nvSpPr>
        <p:spPr>
          <a:xfrm>
            <a:off x="313392" y="3856893"/>
            <a:ext cx="2074161" cy="1612254"/>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Aantonen dat beheerobject voldoet aan eisen rondom energiegebruik (geen netvervuiling e.d.)</a:t>
            </a:r>
          </a:p>
        </p:txBody>
      </p:sp>
      <p:sp>
        <p:nvSpPr>
          <p:cNvPr id="27" name="Rechthoek: afgeronde hoeken 26">
            <a:extLst>
              <a:ext uri="{FF2B5EF4-FFF2-40B4-BE49-F238E27FC236}">
                <a16:creationId xmlns:a16="http://schemas.microsoft.com/office/drawing/2014/main" id="{6BBB6EDB-E8A1-C5D4-3B70-F571CE8616EE}"/>
              </a:ext>
            </a:extLst>
          </p:cNvPr>
          <p:cNvSpPr/>
          <p:nvPr/>
        </p:nvSpPr>
        <p:spPr>
          <a:xfrm>
            <a:off x="2686156" y="3856893"/>
            <a:ext cx="2074161" cy="1612254"/>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Inzichtelijk maken van de </a:t>
            </a:r>
            <a:r>
              <a:rPr lang="nl-NL" sz="1400" dirty="0" err="1">
                <a:solidFill>
                  <a:sysClr val="windowText" lastClr="000000"/>
                </a:solidFill>
              </a:rPr>
              <a:t>energie-huishouding</a:t>
            </a:r>
            <a:r>
              <a:rPr lang="nl-NL" sz="1400" dirty="0">
                <a:solidFill>
                  <a:sysClr val="windowText" lastClr="000000"/>
                </a:solidFill>
              </a:rPr>
              <a:t> (inzicht in </a:t>
            </a:r>
            <a:r>
              <a:rPr lang="nl-NL" sz="1400" dirty="0" err="1">
                <a:solidFill>
                  <a:sysClr val="windowText" lastClr="000000"/>
                </a:solidFill>
              </a:rPr>
              <a:t>vebruik</a:t>
            </a:r>
            <a:r>
              <a:rPr lang="nl-NL" sz="1400" dirty="0">
                <a:solidFill>
                  <a:sysClr val="windowText" lastClr="000000"/>
                </a:solidFill>
              </a:rPr>
              <a:t>, ruimte maken op net)</a:t>
            </a:r>
          </a:p>
        </p:txBody>
      </p:sp>
      <p:sp>
        <p:nvSpPr>
          <p:cNvPr id="28" name="Rechthoek: afgeronde hoeken 27">
            <a:extLst>
              <a:ext uri="{FF2B5EF4-FFF2-40B4-BE49-F238E27FC236}">
                <a16:creationId xmlns:a16="http://schemas.microsoft.com/office/drawing/2014/main" id="{52AD9B10-5A71-69B4-7292-467917AA53B5}"/>
              </a:ext>
            </a:extLst>
          </p:cNvPr>
          <p:cNvSpPr/>
          <p:nvPr/>
        </p:nvSpPr>
        <p:spPr>
          <a:xfrm>
            <a:off x="5058920" y="3856893"/>
            <a:ext cx="2074161" cy="1612254"/>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Keuzes kunnen maken in beheer, gebruik en vervangmomenten o.b.v. data</a:t>
            </a:r>
          </a:p>
        </p:txBody>
      </p:sp>
      <p:sp>
        <p:nvSpPr>
          <p:cNvPr id="29" name="Rechthoek: afgeronde hoeken 28">
            <a:extLst>
              <a:ext uri="{FF2B5EF4-FFF2-40B4-BE49-F238E27FC236}">
                <a16:creationId xmlns:a16="http://schemas.microsoft.com/office/drawing/2014/main" id="{3C2A3C13-F972-EAA5-957D-D5F99CF27047}"/>
              </a:ext>
            </a:extLst>
          </p:cNvPr>
          <p:cNvSpPr/>
          <p:nvPr/>
        </p:nvSpPr>
        <p:spPr>
          <a:xfrm>
            <a:off x="7431684" y="3856893"/>
            <a:ext cx="2074161" cy="1612254"/>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Inzicht in kwaliteit stroom, detecteren afwijkingen en verlengen levensduur</a:t>
            </a:r>
          </a:p>
        </p:txBody>
      </p:sp>
      <p:sp>
        <p:nvSpPr>
          <p:cNvPr id="30" name="Rechthoek: afgeronde hoeken 29">
            <a:extLst>
              <a:ext uri="{FF2B5EF4-FFF2-40B4-BE49-F238E27FC236}">
                <a16:creationId xmlns:a16="http://schemas.microsoft.com/office/drawing/2014/main" id="{6B691D86-E0D7-DC71-DD65-ED31FE1C4906}"/>
              </a:ext>
            </a:extLst>
          </p:cNvPr>
          <p:cNvSpPr/>
          <p:nvPr/>
        </p:nvSpPr>
        <p:spPr>
          <a:xfrm>
            <a:off x="9804447" y="3820148"/>
            <a:ext cx="2074161" cy="1612254"/>
          </a:xfrm>
          <a:prstGeom prst="roundRect">
            <a:avLst/>
          </a:prstGeom>
          <a:solidFill>
            <a:srgbClr val="E5F5FF"/>
          </a:solidFill>
          <a:ln>
            <a:solidFill>
              <a:srgbClr val="003E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ysClr val="windowText" lastClr="000000"/>
                </a:solidFill>
              </a:rPr>
              <a:t>Inzicht in </a:t>
            </a:r>
            <a:r>
              <a:rPr lang="nl-NL" sz="1400" dirty="0" err="1">
                <a:solidFill>
                  <a:sysClr val="windowText" lastClr="000000"/>
                </a:solidFill>
              </a:rPr>
              <a:t>potentiele</a:t>
            </a:r>
            <a:r>
              <a:rPr lang="nl-NL" sz="1400" dirty="0">
                <a:solidFill>
                  <a:sysClr val="windowText" lastClr="000000"/>
                </a:solidFill>
              </a:rPr>
              <a:t> en gerealiseerde energiereductie </a:t>
            </a:r>
          </a:p>
        </p:txBody>
      </p:sp>
      <p:cxnSp>
        <p:nvCxnSpPr>
          <p:cNvPr id="33" name="Rechte verbindingslijn 32">
            <a:extLst>
              <a:ext uri="{FF2B5EF4-FFF2-40B4-BE49-F238E27FC236}">
                <a16:creationId xmlns:a16="http://schemas.microsoft.com/office/drawing/2014/main" id="{AE2848CF-D9FC-8D6A-5292-8F0E43B4B87B}"/>
              </a:ext>
            </a:extLst>
          </p:cNvPr>
          <p:cNvCxnSpPr/>
          <p:nvPr/>
        </p:nvCxnSpPr>
        <p:spPr>
          <a:xfrm>
            <a:off x="2516038" y="2698692"/>
            <a:ext cx="0" cy="2788146"/>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Rechte verbindingslijn 33">
            <a:extLst>
              <a:ext uri="{FF2B5EF4-FFF2-40B4-BE49-F238E27FC236}">
                <a16:creationId xmlns:a16="http://schemas.microsoft.com/office/drawing/2014/main" id="{0A88E73E-9B67-09BF-5F59-7FD26A0BA692}"/>
              </a:ext>
            </a:extLst>
          </p:cNvPr>
          <p:cNvCxnSpPr/>
          <p:nvPr/>
        </p:nvCxnSpPr>
        <p:spPr>
          <a:xfrm>
            <a:off x="7289322" y="2698692"/>
            <a:ext cx="0" cy="2788146"/>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Rechte verbindingslijn 34">
            <a:extLst>
              <a:ext uri="{FF2B5EF4-FFF2-40B4-BE49-F238E27FC236}">
                <a16:creationId xmlns:a16="http://schemas.microsoft.com/office/drawing/2014/main" id="{9BFC724F-258B-8255-1BCC-9179BB3FB5F5}"/>
              </a:ext>
            </a:extLst>
          </p:cNvPr>
          <p:cNvCxnSpPr/>
          <p:nvPr/>
        </p:nvCxnSpPr>
        <p:spPr>
          <a:xfrm>
            <a:off x="4902680" y="2698692"/>
            <a:ext cx="0" cy="2788146"/>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Rechte verbindingslijn 35">
            <a:extLst>
              <a:ext uri="{FF2B5EF4-FFF2-40B4-BE49-F238E27FC236}">
                <a16:creationId xmlns:a16="http://schemas.microsoft.com/office/drawing/2014/main" id="{EF020EDE-E31A-7E0E-B045-94678F657D43}"/>
              </a:ext>
            </a:extLst>
          </p:cNvPr>
          <p:cNvCxnSpPr/>
          <p:nvPr/>
        </p:nvCxnSpPr>
        <p:spPr>
          <a:xfrm>
            <a:off x="9675964" y="2698692"/>
            <a:ext cx="0" cy="278814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6521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9" grpId="0" animBg="1"/>
      <p:bldP spid="10" grpId="0" animBg="1"/>
      <p:bldP spid="11" grpId="0" animBg="1"/>
      <p:bldP spid="26" grpId="0" animBg="1"/>
      <p:bldP spid="27" grpId="0" animBg="1"/>
      <p:bldP spid="28" grpId="0" animBg="1"/>
      <p:bldP spid="29"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2A94F-B304-FCAC-7549-167744CF42F2}"/>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932130BB-85D4-8B22-ECE7-AB36C3507E67}"/>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4" name="Tekstvak 3">
            <a:extLst>
              <a:ext uri="{FF2B5EF4-FFF2-40B4-BE49-F238E27FC236}">
                <a16:creationId xmlns:a16="http://schemas.microsoft.com/office/drawing/2014/main" id="{ACFE2F54-DD2B-F8DF-67A7-1D8A1AED8048}"/>
              </a:ext>
            </a:extLst>
          </p:cNvPr>
          <p:cNvSpPr txBox="1"/>
          <p:nvPr/>
        </p:nvSpPr>
        <p:spPr>
          <a:xfrm>
            <a:off x="1350473" y="1089959"/>
            <a:ext cx="9199633" cy="1077218"/>
          </a:xfrm>
          <a:prstGeom prst="rect">
            <a:avLst/>
          </a:prstGeom>
          <a:noFill/>
        </p:spPr>
        <p:txBody>
          <a:bodyPr wrap="square" rtlCol="0">
            <a:spAutoFit/>
          </a:bodyPr>
          <a:lstStyle/>
          <a:p>
            <a:pPr>
              <a:defRPr/>
            </a:pPr>
            <a:r>
              <a:rPr lang="nl-NL" sz="3200" b="1" dirty="0">
                <a:solidFill>
                  <a:srgbClr val="002060"/>
                </a:solidFill>
                <a:latin typeface="Calibri" panose="020F0502020204030204" pitchFamily="34" charset="0"/>
                <a:cs typeface="Calibri" panose="020F0502020204030204" pitchFamily="34" charset="0"/>
              </a:rPr>
              <a:t>Met welke metingen </a:t>
            </a:r>
            <a:r>
              <a:rPr lang="nl-NL" sz="3200" dirty="0">
                <a:solidFill>
                  <a:srgbClr val="002060"/>
                </a:solidFill>
                <a:latin typeface="Calibri" panose="020F0502020204030204" pitchFamily="34" charset="0"/>
                <a:cs typeface="Calibri" panose="020F0502020204030204" pitchFamily="34" charset="0"/>
              </a:rPr>
              <a:t>kan dit inzicht gegenereerd worden?</a:t>
            </a:r>
          </a:p>
        </p:txBody>
      </p:sp>
      <p:sp>
        <p:nvSpPr>
          <p:cNvPr id="3" name="Rechthoek 2">
            <a:extLst>
              <a:ext uri="{FF2B5EF4-FFF2-40B4-BE49-F238E27FC236}">
                <a16:creationId xmlns:a16="http://schemas.microsoft.com/office/drawing/2014/main" id="{B4E04DEA-6217-92B5-F46B-FC7B25EC2720}"/>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9D7CE721-FAFE-D794-5FE5-E0EDCE34EC0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graphicFrame>
        <p:nvGraphicFramePr>
          <p:cNvPr id="9" name="Tabel 8">
            <a:extLst>
              <a:ext uri="{FF2B5EF4-FFF2-40B4-BE49-F238E27FC236}">
                <a16:creationId xmlns:a16="http://schemas.microsoft.com/office/drawing/2014/main" id="{148212B9-5B21-7841-453E-E6402D9E9E63}"/>
              </a:ext>
            </a:extLst>
          </p:cNvPr>
          <p:cNvGraphicFramePr>
            <a:graphicFrameLocks noGrp="1"/>
          </p:cNvGraphicFramePr>
          <p:nvPr>
            <p:extLst>
              <p:ext uri="{D42A27DB-BD31-4B8C-83A1-F6EECF244321}">
                <p14:modId xmlns:p14="http://schemas.microsoft.com/office/powerpoint/2010/main" val="4018168473"/>
              </p:ext>
            </p:extLst>
          </p:nvPr>
        </p:nvGraphicFramePr>
        <p:xfrm>
          <a:off x="427806" y="2154874"/>
          <a:ext cx="10905067" cy="3748634"/>
        </p:xfrm>
        <a:graphic>
          <a:graphicData uri="http://schemas.openxmlformats.org/drawingml/2006/table">
            <a:tbl>
              <a:tblPr/>
              <a:tblGrid>
                <a:gridCol w="2462043">
                  <a:extLst>
                    <a:ext uri="{9D8B030D-6E8A-4147-A177-3AD203B41FA5}">
                      <a16:colId xmlns:a16="http://schemas.microsoft.com/office/drawing/2014/main" val="1221559205"/>
                    </a:ext>
                  </a:extLst>
                </a:gridCol>
                <a:gridCol w="4844623">
                  <a:extLst>
                    <a:ext uri="{9D8B030D-6E8A-4147-A177-3AD203B41FA5}">
                      <a16:colId xmlns:a16="http://schemas.microsoft.com/office/drawing/2014/main" val="1253139632"/>
                    </a:ext>
                  </a:extLst>
                </a:gridCol>
                <a:gridCol w="3598401">
                  <a:extLst>
                    <a:ext uri="{9D8B030D-6E8A-4147-A177-3AD203B41FA5}">
                      <a16:colId xmlns:a16="http://schemas.microsoft.com/office/drawing/2014/main" val="2572738277"/>
                    </a:ext>
                  </a:extLst>
                </a:gridCol>
              </a:tblGrid>
              <a:tr h="308666">
                <a:tc>
                  <a:txBody>
                    <a:bodyPr/>
                    <a:lstStyle/>
                    <a:p>
                      <a:pPr>
                        <a:buNone/>
                      </a:pPr>
                      <a:r>
                        <a:rPr lang="nl-NL" sz="1400" dirty="0">
                          <a:solidFill>
                            <a:schemeClr val="accent1">
                              <a:lumMod val="75000"/>
                            </a:schemeClr>
                          </a:solidFill>
                        </a:rPr>
                        <a:t>Doelstelling</a:t>
                      </a: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Informatiebehoefte</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Aanbevolen meetapparatuur</a:t>
                      </a:r>
                    </a:p>
                  </a:txBody>
                  <a:tcPr marL="93871" marR="93871" marT="46935" marB="46935" anchor="ctr">
                    <a:lnL>
                      <a:noFill/>
                    </a:lnL>
                    <a:lnR>
                      <a:noFill/>
                    </a:lnR>
                    <a:lnT>
                      <a:noFill/>
                    </a:lnT>
                    <a:lnB>
                      <a:noFill/>
                    </a:lnB>
                    <a:noFill/>
                  </a:tcPr>
                </a:tc>
                <a:extLst>
                  <a:ext uri="{0D108BD9-81ED-4DB2-BD59-A6C34878D82A}">
                    <a16:rowId xmlns:a16="http://schemas.microsoft.com/office/drawing/2014/main" val="1428668044"/>
                  </a:ext>
                </a:extLst>
              </a:tr>
              <a:tr h="728476">
                <a:tc>
                  <a:txBody>
                    <a:bodyPr/>
                    <a:lstStyle/>
                    <a:p>
                      <a:pPr>
                        <a:buNone/>
                      </a:pPr>
                      <a:r>
                        <a:rPr lang="nl-NL" sz="1400" b="1" dirty="0">
                          <a:solidFill>
                            <a:schemeClr val="accent1">
                              <a:lumMod val="75000"/>
                            </a:schemeClr>
                          </a:solidFill>
                        </a:rPr>
                        <a:t>Compliance</a:t>
                      </a:r>
                      <a:endParaRPr lang="nl-NL" sz="1400" dirty="0">
                        <a:solidFill>
                          <a:schemeClr val="accent1">
                            <a:lumMod val="75000"/>
                          </a:schemeClr>
                        </a:solidFill>
                      </a:endParaRP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Aantonen energiereductie, voldoen aan CSRD/ISO50001, verstoringen voorkomen</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PQ meter klasse A op hoofdmeterniveau</a:t>
                      </a:r>
                    </a:p>
                  </a:txBody>
                  <a:tcPr marL="93871" marR="93871" marT="46935" marB="46935" anchor="ctr">
                    <a:lnL>
                      <a:noFill/>
                    </a:lnL>
                    <a:lnR>
                      <a:noFill/>
                    </a:lnR>
                    <a:lnT>
                      <a:noFill/>
                    </a:lnT>
                    <a:lnB>
                      <a:noFill/>
                    </a:lnB>
                    <a:noFill/>
                  </a:tcPr>
                </a:tc>
                <a:extLst>
                  <a:ext uri="{0D108BD9-81ED-4DB2-BD59-A6C34878D82A}">
                    <a16:rowId xmlns:a16="http://schemas.microsoft.com/office/drawing/2014/main" val="1996841196"/>
                  </a:ext>
                </a:extLst>
              </a:tr>
              <a:tr h="518571">
                <a:tc>
                  <a:txBody>
                    <a:bodyPr/>
                    <a:lstStyle/>
                    <a:p>
                      <a:pPr>
                        <a:buNone/>
                      </a:pPr>
                      <a:r>
                        <a:rPr lang="nl-NL" sz="1400" b="1" dirty="0">
                          <a:solidFill>
                            <a:schemeClr val="accent1">
                              <a:lumMod val="75000"/>
                            </a:schemeClr>
                          </a:solidFill>
                        </a:rPr>
                        <a:t>Netcongestie &amp; W&amp;R</a:t>
                      </a:r>
                      <a:endParaRPr lang="nl-NL" sz="1400" dirty="0">
                        <a:solidFill>
                          <a:schemeClr val="accent1">
                            <a:lumMod val="75000"/>
                          </a:schemeClr>
                        </a:solidFill>
                      </a:endParaRP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Piekbelasting beperken, load </a:t>
                      </a:r>
                      <a:r>
                        <a:rPr lang="nl-NL" sz="1400" dirty="0" err="1">
                          <a:solidFill>
                            <a:srgbClr val="00B050"/>
                          </a:solidFill>
                        </a:rPr>
                        <a:t>balancing</a:t>
                      </a:r>
                      <a:r>
                        <a:rPr lang="nl-NL" sz="1400" dirty="0">
                          <a:solidFill>
                            <a:srgbClr val="00B050"/>
                          </a:solidFill>
                        </a:rPr>
                        <a:t>, rapportageverplichting</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PQ meter klasse A, afhankelijk van doel en plaatsing</a:t>
                      </a:r>
                    </a:p>
                  </a:txBody>
                  <a:tcPr marL="93871" marR="93871" marT="46935" marB="46935" anchor="ctr">
                    <a:lnL>
                      <a:noFill/>
                    </a:lnL>
                    <a:lnR>
                      <a:noFill/>
                    </a:lnR>
                    <a:lnT>
                      <a:noFill/>
                    </a:lnT>
                    <a:lnB>
                      <a:noFill/>
                    </a:lnB>
                    <a:noFill/>
                  </a:tcPr>
                </a:tc>
                <a:extLst>
                  <a:ext uri="{0D108BD9-81ED-4DB2-BD59-A6C34878D82A}">
                    <a16:rowId xmlns:a16="http://schemas.microsoft.com/office/drawing/2014/main" val="1747755671"/>
                  </a:ext>
                </a:extLst>
              </a:tr>
              <a:tr h="728476">
                <a:tc>
                  <a:txBody>
                    <a:bodyPr/>
                    <a:lstStyle/>
                    <a:p>
                      <a:pPr>
                        <a:buNone/>
                      </a:pPr>
                      <a:r>
                        <a:rPr lang="nl-NL" sz="1400" b="1" dirty="0" err="1">
                          <a:solidFill>
                            <a:schemeClr val="accent1">
                              <a:lumMod val="75000"/>
                            </a:schemeClr>
                          </a:solidFill>
                        </a:rPr>
                        <a:t>Datagedreven</a:t>
                      </a:r>
                      <a:r>
                        <a:rPr lang="nl-NL" sz="1400" b="1" dirty="0">
                          <a:solidFill>
                            <a:schemeClr val="accent1">
                              <a:lumMod val="75000"/>
                            </a:schemeClr>
                          </a:solidFill>
                        </a:rPr>
                        <a:t> Assetmanagement (DGAM)</a:t>
                      </a:r>
                      <a:endParaRPr lang="nl-NL" sz="1400" dirty="0">
                        <a:solidFill>
                          <a:schemeClr val="accent1">
                            <a:lumMod val="75000"/>
                          </a:schemeClr>
                        </a:solidFill>
                      </a:endParaRP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Inzicht in verbruik, anomalieën, strategische besluitvorming, proactief onderhoud</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Mix van Basic PQ, klasse S (per trafo), klasse A (kritische apparatuur)</a:t>
                      </a:r>
                    </a:p>
                  </a:txBody>
                  <a:tcPr marL="93871" marR="93871" marT="46935" marB="46935" anchor="ctr">
                    <a:lnL>
                      <a:noFill/>
                    </a:lnL>
                    <a:lnR>
                      <a:noFill/>
                    </a:lnR>
                    <a:lnT>
                      <a:noFill/>
                    </a:lnT>
                    <a:lnB>
                      <a:noFill/>
                    </a:lnB>
                    <a:noFill/>
                  </a:tcPr>
                </a:tc>
                <a:extLst>
                  <a:ext uri="{0D108BD9-81ED-4DB2-BD59-A6C34878D82A}">
                    <a16:rowId xmlns:a16="http://schemas.microsoft.com/office/drawing/2014/main" val="203799150"/>
                  </a:ext>
                </a:extLst>
              </a:tr>
              <a:tr h="728476">
                <a:tc>
                  <a:txBody>
                    <a:bodyPr/>
                    <a:lstStyle/>
                    <a:p>
                      <a:pPr>
                        <a:buNone/>
                      </a:pPr>
                      <a:r>
                        <a:rPr lang="nl-NL" sz="1400" b="1" dirty="0">
                          <a:solidFill>
                            <a:schemeClr val="accent1">
                              <a:lumMod val="75000"/>
                            </a:schemeClr>
                          </a:solidFill>
                        </a:rPr>
                        <a:t>Power </a:t>
                      </a:r>
                      <a:r>
                        <a:rPr lang="nl-NL" sz="1400" b="1" dirty="0" err="1">
                          <a:solidFill>
                            <a:schemeClr val="accent1">
                              <a:lumMod val="75000"/>
                            </a:schemeClr>
                          </a:solidFill>
                        </a:rPr>
                        <a:t>Quality</a:t>
                      </a:r>
                      <a:endParaRPr lang="nl-NL" sz="1400" dirty="0">
                        <a:solidFill>
                          <a:schemeClr val="accent1">
                            <a:lumMod val="75000"/>
                          </a:schemeClr>
                        </a:solidFill>
                      </a:endParaRP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Inzicht in voeding en functioneren, veiligheid, levensduur verlengen</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PQ meter klasse A, ingangsmeting voldoende, detailmetingen optioneel</a:t>
                      </a:r>
                    </a:p>
                  </a:txBody>
                  <a:tcPr marL="93871" marR="93871" marT="46935" marB="46935" anchor="ctr">
                    <a:lnL>
                      <a:noFill/>
                    </a:lnL>
                    <a:lnR>
                      <a:noFill/>
                    </a:lnR>
                    <a:lnT>
                      <a:noFill/>
                    </a:lnT>
                    <a:lnB>
                      <a:noFill/>
                    </a:lnB>
                    <a:noFill/>
                  </a:tcPr>
                </a:tc>
                <a:extLst>
                  <a:ext uri="{0D108BD9-81ED-4DB2-BD59-A6C34878D82A}">
                    <a16:rowId xmlns:a16="http://schemas.microsoft.com/office/drawing/2014/main" val="2298584494"/>
                  </a:ext>
                </a:extLst>
              </a:tr>
              <a:tr h="728476">
                <a:tc>
                  <a:txBody>
                    <a:bodyPr/>
                    <a:lstStyle/>
                    <a:p>
                      <a:pPr>
                        <a:buNone/>
                      </a:pPr>
                      <a:r>
                        <a:rPr lang="nl-NL" sz="1400" b="1" dirty="0">
                          <a:solidFill>
                            <a:schemeClr val="accent1">
                              <a:lumMod val="75000"/>
                            </a:schemeClr>
                          </a:solidFill>
                        </a:rPr>
                        <a:t>Verduurzaming</a:t>
                      </a:r>
                      <a:endParaRPr lang="nl-NL" sz="1400" dirty="0">
                        <a:solidFill>
                          <a:schemeClr val="accent1">
                            <a:lumMod val="75000"/>
                          </a:schemeClr>
                        </a:solidFill>
                      </a:endParaRPr>
                    </a:p>
                  </a:txBody>
                  <a:tcPr marL="93871" marR="93871" marT="46935" marB="46935" anchor="ctr">
                    <a:lnL>
                      <a:noFill/>
                    </a:lnL>
                    <a:lnR>
                      <a:noFill/>
                    </a:lnR>
                    <a:lnT>
                      <a:noFill/>
                    </a:lnT>
                    <a:lnB>
                      <a:noFill/>
                    </a:lnB>
                    <a:noFill/>
                  </a:tcPr>
                </a:tc>
                <a:tc>
                  <a:txBody>
                    <a:bodyPr/>
                    <a:lstStyle/>
                    <a:p>
                      <a:pPr>
                        <a:buNone/>
                      </a:pPr>
                      <a:r>
                        <a:rPr lang="nl-NL" sz="1400" dirty="0">
                          <a:solidFill>
                            <a:srgbClr val="00B050"/>
                          </a:solidFill>
                        </a:rPr>
                        <a:t>Inzicht in verbruik, benchmarken, bewustwording, procesoptimalisatie</a:t>
                      </a:r>
                    </a:p>
                  </a:txBody>
                  <a:tcPr marL="93871" marR="93871" marT="46935" marB="46935" anchor="ctr">
                    <a:lnL>
                      <a:noFill/>
                    </a:lnL>
                    <a:lnR>
                      <a:noFill/>
                    </a:lnR>
                    <a:lnT>
                      <a:noFill/>
                    </a:lnT>
                    <a:lnB>
                      <a:noFill/>
                    </a:lnB>
                    <a:noFill/>
                  </a:tcPr>
                </a:tc>
                <a:tc>
                  <a:txBody>
                    <a:bodyPr/>
                    <a:lstStyle/>
                    <a:p>
                      <a:pPr>
                        <a:buNone/>
                      </a:pPr>
                      <a:r>
                        <a:rPr lang="nl-NL" sz="1400" dirty="0">
                          <a:solidFill>
                            <a:srgbClr val="7030A0"/>
                          </a:solidFill>
                        </a:rPr>
                        <a:t>Basic PQ, plaatsing afhankelijk van wens (hoofd- of bouwdeelniveau)</a:t>
                      </a:r>
                    </a:p>
                  </a:txBody>
                  <a:tcPr marL="93871" marR="93871" marT="46935" marB="46935" anchor="ctr">
                    <a:lnL>
                      <a:noFill/>
                    </a:lnL>
                    <a:lnR>
                      <a:noFill/>
                    </a:lnR>
                    <a:lnT>
                      <a:noFill/>
                    </a:lnT>
                    <a:lnB>
                      <a:noFill/>
                    </a:lnB>
                    <a:noFill/>
                  </a:tcPr>
                </a:tc>
                <a:extLst>
                  <a:ext uri="{0D108BD9-81ED-4DB2-BD59-A6C34878D82A}">
                    <a16:rowId xmlns:a16="http://schemas.microsoft.com/office/drawing/2014/main" val="2489759191"/>
                  </a:ext>
                </a:extLst>
              </a:tr>
            </a:tbl>
          </a:graphicData>
        </a:graphic>
      </p:graphicFrame>
      <p:sp>
        <p:nvSpPr>
          <p:cNvPr id="15" name="Rechthoek 14">
            <a:extLst>
              <a:ext uri="{FF2B5EF4-FFF2-40B4-BE49-F238E27FC236}">
                <a16:creationId xmlns:a16="http://schemas.microsoft.com/office/drawing/2014/main" id="{22D58D24-B716-BEEB-C63F-3148584B2FFF}"/>
              </a:ext>
            </a:extLst>
          </p:cNvPr>
          <p:cNvSpPr/>
          <p:nvPr/>
        </p:nvSpPr>
        <p:spPr>
          <a:xfrm>
            <a:off x="327813" y="2624980"/>
            <a:ext cx="10513721" cy="456915"/>
          </a:xfrm>
          <a:prstGeom prst="rect">
            <a:avLst/>
          </a:prstGeom>
          <a:solidFill>
            <a:srgbClr val="E5F5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544188F8-E256-B67E-BE12-EFF3A70C8CF9}"/>
              </a:ext>
            </a:extLst>
          </p:cNvPr>
          <p:cNvSpPr/>
          <p:nvPr/>
        </p:nvSpPr>
        <p:spPr>
          <a:xfrm>
            <a:off x="427806" y="3208938"/>
            <a:ext cx="10513721" cy="509376"/>
          </a:xfrm>
          <a:prstGeom prst="rect">
            <a:avLst/>
          </a:prstGeom>
          <a:solidFill>
            <a:srgbClr val="E5F5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a:extLst>
              <a:ext uri="{FF2B5EF4-FFF2-40B4-BE49-F238E27FC236}">
                <a16:creationId xmlns:a16="http://schemas.microsoft.com/office/drawing/2014/main" id="{33E06F82-1511-B8CA-9CBC-3D99E7A60B47}"/>
              </a:ext>
            </a:extLst>
          </p:cNvPr>
          <p:cNvSpPr/>
          <p:nvPr/>
        </p:nvSpPr>
        <p:spPr>
          <a:xfrm>
            <a:off x="380800" y="3798166"/>
            <a:ext cx="11066452" cy="608155"/>
          </a:xfrm>
          <a:prstGeom prst="rect">
            <a:avLst/>
          </a:prstGeom>
          <a:solidFill>
            <a:srgbClr val="E5F5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8E2E1C97-3454-D8AB-34B0-AD20BA8649AF}"/>
              </a:ext>
            </a:extLst>
          </p:cNvPr>
          <p:cNvSpPr/>
          <p:nvPr/>
        </p:nvSpPr>
        <p:spPr>
          <a:xfrm>
            <a:off x="427806" y="4550346"/>
            <a:ext cx="11066452" cy="608155"/>
          </a:xfrm>
          <a:prstGeom prst="rect">
            <a:avLst/>
          </a:prstGeom>
          <a:solidFill>
            <a:srgbClr val="E5F5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E6B46486-208D-6A0B-54C6-6193335D3679}"/>
              </a:ext>
            </a:extLst>
          </p:cNvPr>
          <p:cNvSpPr/>
          <p:nvPr/>
        </p:nvSpPr>
        <p:spPr>
          <a:xfrm>
            <a:off x="427806" y="5304075"/>
            <a:ext cx="11066452" cy="608155"/>
          </a:xfrm>
          <a:prstGeom prst="rect">
            <a:avLst/>
          </a:prstGeom>
          <a:solidFill>
            <a:srgbClr val="E5F5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1" name="Rechte verbindingslijn 10">
            <a:extLst>
              <a:ext uri="{FF2B5EF4-FFF2-40B4-BE49-F238E27FC236}">
                <a16:creationId xmlns:a16="http://schemas.microsoft.com/office/drawing/2014/main" id="{B15906BD-1576-13E2-840B-AF384320ADF2}"/>
              </a:ext>
            </a:extLst>
          </p:cNvPr>
          <p:cNvCxnSpPr/>
          <p:nvPr/>
        </p:nvCxnSpPr>
        <p:spPr>
          <a:xfrm>
            <a:off x="2812211" y="2260121"/>
            <a:ext cx="0" cy="3588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id="{EE286ACA-1EF7-2C15-5C10-9DB693220116}"/>
              </a:ext>
            </a:extLst>
          </p:cNvPr>
          <p:cNvCxnSpPr/>
          <p:nvPr/>
        </p:nvCxnSpPr>
        <p:spPr>
          <a:xfrm>
            <a:off x="7622875" y="2260121"/>
            <a:ext cx="0" cy="3588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3355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85BFA-6869-269F-CDF8-FE9737ABDCB4}"/>
            </a:ext>
          </a:extLst>
        </p:cNvPr>
        <p:cNvGrpSpPr/>
        <p:nvPr/>
      </p:nvGrpSpPr>
      <p:grpSpPr>
        <a:xfrm>
          <a:off x="0" y="0"/>
          <a:ext cx="0" cy="0"/>
          <a:chOff x="0" y="0"/>
          <a:chExt cx="0" cy="0"/>
        </a:xfrm>
      </p:grpSpPr>
      <p:sp>
        <p:nvSpPr>
          <p:cNvPr id="8" name="Rechthoek 7">
            <a:extLst>
              <a:ext uri="{FF2B5EF4-FFF2-40B4-BE49-F238E27FC236}">
                <a16:creationId xmlns:a16="http://schemas.microsoft.com/office/drawing/2014/main" id="{E06D260B-123A-FB1E-1890-FA986B9A5639}"/>
              </a:ext>
            </a:extLst>
          </p:cNvPr>
          <p:cNvSpPr/>
          <p:nvPr/>
        </p:nvSpPr>
        <p:spPr>
          <a:xfrm>
            <a:off x="1151718" y="1050129"/>
            <a:ext cx="10080000" cy="5092597"/>
          </a:xfrm>
          <a:prstGeom prst="rect">
            <a:avLst/>
          </a:prstGeom>
          <a:solidFill>
            <a:srgbClr val="8FD4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Verdana"/>
              <a:ea typeface="+mn-ea"/>
              <a:cs typeface="+mn-cs"/>
            </a:endParaRPr>
          </a:p>
        </p:txBody>
      </p:sp>
      <p:sp>
        <p:nvSpPr>
          <p:cNvPr id="5" name="Titel 1">
            <a:extLst>
              <a:ext uri="{FF2B5EF4-FFF2-40B4-BE49-F238E27FC236}">
                <a16:creationId xmlns:a16="http://schemas.microsoft.com/office/drawing/2014/main" id="{37DA45D8-67D9-2A0A-FDDF-BEF1F117BEC6}"/>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4" name="Tekstvak 3">
            <a:extLst>
              <a:ext uri="{FF2B5EF4-FFF2-40B4-BE49-F238E27FC236}">
                <a16:creationId xmlns:a16="http://schemas.microsoft.com/office/drawing/2014/main" id="{A588784B-3AAD-CF0D-6242-31886D902B21}"/>
              </a:ext>
            </a:extLst>
          </p:cNvPr>
          <p:cNvSpPr txBox="1"/>
          <p:nvPr/>
        </p:nvSpPr>
        <p:spPr>
          <a:xfrm>
            <a:off x="1350473" y="1089959"/>
            <a:ext cx="9199633" cy="1077218"/>
          </a:xfrm>
          <a:prstGeom prst="rect">
            <a:avLst/>
          </a:prstGeom>
          <a:noFill/>
        </p:spPr>
        <p:txBody>
          <a:bodyPr wrap="square" rtlCol="0">
            <a:spAutoFit/>
          </a:bodyPr>
          <a:lstStyle/>
          <a:p>
            <a:pPr>
              <a:defRPr/>
            </a:pPr>
            <a:r>
              <a:rPr lang="nl-NL" sz="3200" b="1" dirty="0">
                <a:solidFill>
                  <a:srgbClr val="002060"/>
                </a:solidFill>
                <a:latin typeface="Calibri" panose="020F0502020204030204" pitchFamily="34" charset="0"/>
                <a:cs typeface="Calibri" panose="020F0502020204030204" pitchFamily="34" charset="0"/>
              </a:rPr>
              <a:t>Welk onderscheid is er te maken voor verschillende objecttypen </a:t>
            </a:r>
            <a:r>
              <a:rPr lang="nl-NL" sz="3200" dirty="0">
                <a:solidFill>
                  <a:srgbClr val="002060"/>
                </a:solidFill>
                <a:latin typeface="Calibri" panose="020F0502020204030204" pitchFamily="34" charset="0"/>
                <a:cs typeface="Calibri" panose="020F0502020204030204" pitchFamily="34" charset="0"/>
              </a:rPr>
              <a:t>(brug, tunnel, sluis)?</a:t>
            </a:r>
            <a:endParaRPr lang="nl-NL" sz="3200" b="1" dirty="0">
              <a:solidFill>
                <a:srgbClr val="002060"/>
              </a:solidFill>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146A0952-6B3E-2C27-63D5-287C29E9BADC}"/>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946E74F1-D9FB-C3D0-7C0D-E67B35CD3C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14" name="Tekstvak 13">
            <a:extLst>
              <a:ext uri="{FF2B5EF4-FFF2-40B4-BE49-F238E27FC236}">
                <a16:creationId xmlns:a16="http://schemas.microsoft.com/office/drawing/2014/main" id="{0B982C06-A90B-B8E3-0982-8067DC4B8F32}"/>
              </a:ext>
            </a:extLst>
          </p:cNvPr>
          <p:cNvSpPr txBox="1"/>
          <p:nvPr/>
        </p:nvSpPr>
        <p:spPr>
          <a:xfrm>
            <a:off x="1350473" y="2454046"/>
            <a:ext cx="9894267" cy="284693"/>
          </a:xfrm>
          <a:prstGeom prst="rect">
            <a:avLst/>
          </a:prstGeom>
          <a:noFill/>
        </p:spPr>
        <p:txBody>
          <a:bodyPr wrap="square" rtlCol="0">
            <a:spAutoFit/>
          </a:bodyPr>
          <a:lstStyle/>
          <a:p>
            <a:pPr lvl="0">
              <a:lnSpc>
                <a:spcPts val="1500"/>
              </a:lnSpc>
              <a:defRPr/>
            </a:pPr>
            <a:r>
              <a:rPr lang="nl-NL" sz="1400" b="1" dirty="0">
                <a:solidFill>
                  <a:srgbClr val="002060"/>
                </a:solidFill>
                <a:latin typeface="Calibri" panose="020F0502020204030204" pitchFamily="34" charset="0"/>
                <a:cs typeface="Calibri" panose="020F0502020204030204" pitchFamily="34" charset="0"/>
              </a:rPr>
              <a:t>Welk onderscheid is er te maken voor verschillende objecttypen </a:t>
            </a:r>
            <a:r>
              <a:rPr lang="nl-NL" sz="1400" dirty="0">
                <a:solidFill>
                  <a:srgbClr val="002060"/>
                </a:solidFill>
                <a:latin typeface="Calibri" panose="020F0502020204030204" pitchFamily="34" charset="0"/>
                <a:cs typeface="Calibri" panose="020F0502020204030204" pitchFamily="34" charset="0"/>
              </a:rPr>
              <a:t>(brug, tunnel, sluis)?</a:t>
            </a:r>
            <a:endPar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
        <p:nvSpPr>
          <p:cNvPr id="9" name="Tekstvak 8">
            <a:extLst>
              <a:ext uri="{FF2B5EF4-FFF2-40B4-BE49-F238E27FC236}">
                <a16:creationId xmlns:a16="http://schemas.microsoft.com/office/drawing/2014/main" id="{BDE2FA2F-3935-3EB1-7F3D-375080FC15D9}"/>
              </a:ext>
            </a:extLst>
          </p:cNvPr>
          <p:cNvSpPr txBox="1"/>
          <p:nvPr/>
        </p:nvSpPr>
        <p:spPr>
          <a:xfrm>
            <a:off x="1350473" y="3148322"/>
            <a:ext cx="9894267" cy="1438855"/>
          </a:xfrm>
          <a:prstGeom prst="rect">
            <a:avLst/>
          </a:prstGeom>
          <a:noFill/>
        </p:spPr>
        <p:txBody>
          <a:bodyPr wrap="square" rtlCol="0">
            <a:spAutoFit/>
          </a:bodyPr>
          <a:lstStyle/>
          <a:p>
            <a:pPr marL="285750" lvl="0" indent="-285750">
              <a:lnSpc>
                <a:spcPts val="1500"/>
              </a:lnSpc>
              <a:buFont typeface="Arial" panose="020B0604020202020204" pitchFamily="34" charset="0"/>
              <a:buChar char="•"/>
              <a:defRPr/>
            </a:pPr>
            <a:r>
              <a:rPr lang="nl-NL" sz="1400" b="1" dirty="0">
                <a:solidFill>
                  <a:srgbClr val="002060"/>
                </a:solidFill>
                <a:latin typeface="Calibri" panose="020F0502020204030204" pitchFamily="34" charset="0"/>
                <a:cs typeface="Calibri" panose="020F0502020204030204" pitchFamily="34" charset="0"/>
              </a:rPr>
              <a:t>Er is geen standaard onderscheid te maken per type systeem, er is onderscheid te maken per toe te passen doel. </a:t>
            </a:r>
          </a:p>
          <a:p>
            <a:pPr marL="285750" lvl="0" indent="-285750">
              <a:lnSpc>
                <a:spcPts val="1500"/>
              </a:lnSpc>
              <a:buFont typeface="Arial" panose="020B0604020202020204" pitchFamily="34" charset="0"/>
              <a:buChar char="•"/>
              <a:defRPr/>
            </a:pPr>
            <a:r>
              <a:rPr lang="nl-NL" sz="1400" b="1" dirty="0">
                <a:solidFill>
                  <a:srgbClr val="002060"/>
                </a:solidFill>
                <a:latin typeface="Calibri" panose="020F0502020204030204" pitchFamily="34" charset="0"/>
                <a:cs typeface="Calibri" panose="020F0502020204030204" pitchFamily="34" charset="0"/>
              </a:rPr>
              <a:t>Het toepassen van energiemonitoring voor het ene doel (compliance), brengt vaak ‘gratis’ mogelijkheden voor andere doelen (DGAM, PQM)</a:t>
            </a:r>
          </a:p>
          <a:p>
            <a:pPr marL="285750" lvl="0" indent="-285750">
              <a:lnSpc>
                <a:spcPts val="1500"/>
              </a:lnSpc>
              <a:buFont typeface="Arial" panose="020B0604020202020204" pitchFamily="34" charset="0"/>
              <a:buChar char="•"/>
              <a:defRPr/>
            </a:pPr>
            <a:r>
              <a:rPr lang="nl-NL" sz="1400" b="1" dirty="0">
                <a:solidFill>
                  <a:srgbClr val="002060"/>
                </a:solidFill>
                <a:latin typeface="Calibri" panose="020F0502020204030204" pitchFamily="34" charset="0"/>
                <a:cs typeface="Calibri" panose="020F0502020204030204" pitchFamily="34" charset="0"/>
              </a:rPr>
              <a:t>Er zal naargelang de behoefte per object een specifieke invulling van energiemonitoring gemaakt moeten worden op basis van de uitgangspunten in dit verslag.</a:t>
            </a:r>
          </a:p>
          <a:p>
            <a:pPr marL="285750" lvl="0" indent="-285750">
              <a:lnSpc>
                <a:spcPts val="1500"/>
              </a:lnSpc>
              <a:buFont typeface="Arial" panose="020B0604020202020204" pitchFamily="34" charset="0"/>
              <a:buChar char="•"/>
              <a:defRPr/>
            </a:pPr>
            <a:r>
              <a:rPr lang="nl-NL" sz="1400" b="1" dirty="0">
                <a:solidFill>
                  <a:srgbClr val="002060"/>
                </a:solidFill>
                <a:latin typeface="Calibri" panose="020F0502020204030204" pitchFamily="34" charset="0"/>
                <a:cs typeface="Calibri" panose="020F0502020204030204" pitchFamily="34" charset="0"/>
              </a:rPr>
              <a:t>De kwaliteit van de meting die je selecteert hangt af van het doel dat je naleeft</a:t>
            </a:r>
          </a:p>
          <a:p>
            <a:pPr marL="285750" lvl="0" indent="-285750">
              <a:lnSpc>
                <a:spcPts val="1500"/>
              </a:lnSpc>
              <a:buFont typeface="Arial" panose="020B0604020202020204" pitchFamily="34" charset="0"/>
              <a:buChar char="•"/>
              <a:defRPr/>
            </a:pPr>
            <a:endParaRPr kumimoji="0" lang="nl-NL" sz="140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863208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932C3-D923-80AF-C9F3-8FF5D6332D71}"/>
            </a:ext>
          </a:extLst>
        </p:cNvPr>
        <p:cNvGrpSpPr/>
        <p:nvPr/>
      </p:nvGrpSpPr>
      <p:grpSpPr>
        <a:xfrm>
          <a:off x="0" y="0"/>
          <a:ext cx="0" cy="0"/>
          <a:chOff x="0" y="0"/>
          <a:chExt cx="0" cy="0"/>
        </a:xfrm>
      </p:grpSpPr>
      <p:sp>
        <p:nvSpPr>
          <p:cNvPr id="8" name="Rechthoek 7">
            <a:extLst>
              <a:ext uri="{FF2B5EF4-FFF2-40B4-BE49-F238E27FC236}">
                <a16:creationId xmlns:a16="http://schemas.microsoft.com/office/drawing/2014/main" id="{FED84E84-7B13-2E89-593F-E3C73D074499}"/>
              </a:ext>
            </a:extLst>
          </p:cNvPr>
          <p:cNvSpPr/>
          <p:nvPr/>
        </p:nvSpPr>
        <p:spPr>
          <a:xfrm>
            <a:off x="1151718" y="1041503"/>
            <a:ext cx="10080000" cy="5092597"/>
          </a:xfrm>
          <a:prstGeom prst="rect">
            <a:avLst/>
          </a:prstGeom>
          <a:solidFill>
            <a:srgbClr val="8FD4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Verdana"/>
              <a:ea typeface="+mn-ea"/>
              <a:cs typeface="+mn-cs"/>
            </a:endParaRPr>
          </a:p>
        </p:txBody>
      </p:sp>
      <p:sp>
        <p:nvSpPr>
          <p:cNvPr id="5" name="Titel 1">
            <a:extLst>
              <a:ext uri="{FF2B5EF4-FFF2-40B4-BE49-F238E27FC236}">
                <a16:creationId xmlns:a16="http://schemas.microsoft.com/office/drawing/2014/main" id="{B82E37C8-99A3-EFD3-AB81-C8743C1E2D04}"/>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4" name="Tekstvak 3">
            <a:extLst>
              <a:ext uri="{FF2B5EF4-FFF2-40B4-BE49-F238E27FC236}">
                <a16:creationId xmlns:a16="http://schemas.microsoft.com/office/drawing/2014/main" id="{00E543DA-E573-EC82-AC85-8FA98963E9DF}"/>
              </a:ext>
            </a:extLst>
          </p:cNvPr>
          <p:cNvSpPr txBox="1"/>
          <p:nvPr/>
        </p:nvSpPr>
        <p:spPr>
          <a:xfrm>
            <a:off x="1298717" y="1167593"/>
            <a:ext cx="9199633" cy="584775"/>
          </a:xfrm>
          <a:prstGeom prst="rect">
            <a:avLst/>
          </a:prstGeom>
          <a:noFill/>
        </p:spPr>
        <p:txBody>
          <a:bodyPr wrap="square" rtlCol="0">
            <a:spAutoFit/>
          </a:bodyPr>
          <a:lstStyle/>
          <a:p>
            <a:pPr>
              <a:defRPr/>
            </a:pPr>
            <a:r>
              <a:rPr lang="nl-NL" sz="3200" b="1" dirty="0">
                <a:solidFill>
                  <a:srgbClr val="002060"/>
                </a:solidFill>
                <a:latin typeface="Calibri" panose="020F0502020204030204" pitchFamily="34" charset="0"/>
                <a:cs typeface="Calibri" panose="020F0502020204030204" pitchFamily="34" charset="0"/>
              </a:rPr>
              <a:t>Conclusie </a:t>
            </a:r>
          </a:p>
        </p:txBody>
      </p:sp>
      <p:sp>
        <p:nvSpPr>
          <p:cNvPr id="3" name="Rechthoek 2">
            <a:extLst>
              <a:ext uri="{FF2B5EF4-FFF2-40B4-BE49-F238E27FC236}">
                <a16:creationId xmlns:a16="http://schemas.microsoft.com/office/drawing/2014/main" id="{D85240B9-E2C6-EF4E-EE16-35B922F4E9FB}"/>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92B771E0-FC73-444C-70AE-0FAF0F9142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14" name="Tekstvak 13">
            <a:extLst>
              <a:ext uri="{FF2B5EF4-FFF2-40B4-BE49-F238E27FC236}">
                <a16:creationId xmlns:a16="http://schemas.microsoft.com/office/drawing/2014/main" id="{C99DF6AA-33D0-DCD6-24C8-F9F993EDBB62}"/>
              </a:ext>
            </a:extLst>
          </p:cNvPr>
          <p:cNvSpPr txBox="1"/>
          <p:nvPr/>
        </p:nvSpPr>
        <p:spPr>
          <a:xfrm>
            <a:off x="1350473" y="1807066"/>
            <a:ext cx="9894267" cy="4529445"/>
          </a:xfrm>
          <a:prstGeom prst="rect">
            <a:avLst/>
          </a:prstGeom>
          <a:noFill/>
        </p:spPr>
        <p:txBody>
          <a:bodyPr wrap="square" rtlCol="0">
            <a:spAutoFit/>
          </a:bodyPr>
          <a:lstStyle/>
          <a:p>
            <a:pPr lvl="0">
              <a:lnSpc>
                <a:spcPts val="1500"/>
              </a:lnSpc>
              <a:defRPr/>
            </a:pPr>
            <a:r>
              <a:rPr kumimoji="0" lang="nl-NL" i="0" u="none" strike="noStrike" kern="120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rPr>
              <a:t>Er is redelijk eenvoudig te stellen hoe we vanuit het programma DGAM met </a:t>
            </a:r>
            <a:r>
              <a:rPr kumimoji="0" lang="nl-NL" i="0" u="none" strike="noStrike" kern="1200" cap="none" spc="0" normalizeH="0" baseline="0" noProof="0" dirty="0" err="1">
                <a:ln>
                  <a:noFill/>
                </a:ln>
                <a:solidFill>
                  <a:srgbClr val="002060"/>
                </a:solidFill>
                <a:effectLst/>
                <a:uLnTx/>
                <a:uFillTx/>
                <a:latin typeface="Calibri" panose="020F0502020204030204" pitchFamily="34" charset="0"/>
                <a:cs typeface="Calibri" panose="020F0502020204030204" pitchFamily="34" charset="0"/>
              </a:rPr>
              <a:t>energiemonitorin</a:t>
            </a:r>
            <a:r>
              <a:rPr lang="nl-NL" dirty="0">
                <a:solidFill>
                  <a:srgbClr val="002060"/>
                </a:solidFill>
                <a:latin typeface="Calibri" panose="020F0502020204030204" pitchFamily="34" charset="0"/>
                <a:cs typeface="Calibri" panose="020F0502020204030204" pitchFamily="34" charset="0"/>
              </a:rPr>
              <a:t>g om moeten gaan. </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Per object moet op basis van de 5 pijlers zoals hier gedefinieerd bepaald worden welke informatiebehoefte er benodigd is. </a:t>
            </a:r>
          </a:p>
          <a:p>
            <a:pPr lvl="0">
              <a:lnSpc>
                <a:spcPts val="1500"/>
              </a:lnSpc>
              <a:defRPr/>
            </a:pPr>
            <a:endParaRPr kumimoji="0" lang="nl-NL" i="0" u="none" strike="noStrike" kern="120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Er zijn 3 klassen energiemeters. Afhankelijk van de informatiebehoefte wordt een type meter aanbevolen (zie bijlage). </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Afhankelijk van de uitkomsten uit bovenstaand wordt energiemonitoring ingericht.</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endParaRPr kumimoji="0" lang="nl-NL" i="0" u="none" strike="noStrike" kern="120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Vervolgstap voor de thematafel energiemonitoring is het maken van dit stappenplan en het toetsen op werking in de praktijk. </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Voor de hand liggend vanuit CW&amp;D is om hier mee op de A73 aan de slag te gaan, omdat hier reeds </a:t>
            </a:r>
            <a:r>
              <a:rPr lang="nl-NL" dirty="0" err="1">
                <a:solidFill>
                  <a:srgbClr val="002060"/>
                </a:solidFill>
                <a:latin typeface="Calibri" panose="020F0502020204030204" pitchFamily="34" charset="0"/>
                <a:cs typeface="Calibri" panose="020F0502020204030204" pitchFamily="34" charset="0"/>
              </a:rPr>
              <a:t>PQM’s</a:t>
            </a:r>
            <a:r>
              <a:rPr lang="nl-NL" dirty="0">
                <a:solidFill>
                  <a:srgbClr val="002060"/>
                </a:solidFill>
                <a:latin typeface="Calibri" panose="020F0502020204030204" pitchFamily="34" charset="0"/>
                <a:cs typeface="Calibri" panose="020F0502020204030204" pitchFamily="34" charset="0"/>
              </a:rPr>
              <a:t> zijn geïnstalleerd en het beoogd gebruik ervan nog niet voldoende is ingericht. </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r>
              <a:rPr lang="nl-NL" dirty="0">
                <a:solidFill>
                  <a:srgbClr val="002060"/>
                </a:solidFill>
                <a:latin typeface="Calibri" panose="020F0502020204030204" pitchFamily="34" charset="0"/>
                <a:cs typeface="Calibri" panose="020F0502020204030204" pitchFamily="34" charset="0"/>
              </a:rPr>
              <a:t>Suggesties vanuit de COP voor vervolgstappen en toepassing zijn welkom.</a:t>
            </a: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a:p>
            <a:pPr lvl="0">
              <a:lnSpc>
                <a:spcPts val="1500"/>
              </a:lnSpc>
              <a:defRPr/>
            </a:pPr>
            <a:endParaRPr lang="nl-NL" dirty="0">
              <a:solidFill>
                <a:srgbClr val="002060"/>
              </a:solidFill>
              <a:latin typeface="Calibri" panose="020F0502020204030204" pitchFamily="34" charset="0"/>
              <a:cs typeface="Calibri" panose="020F0502020204030204" pitchFamily="34" charset="0"/>
            </a:endParaRPr>
          </a:p>
        </p:txBody>
      </p:sp>
      <p:sp>
        <p:nvSpPr>
          <p:cNvPr id="2" name="Tekstvak 1">
            <a:extLst>
              <a:ext uri="{FF2B5EF4-FFF2-40B4-BE49-F238E27FC236}">
                <a16:creationId xmlns:a16="http://schemas.microsoft.com/office/drawing/2014/main" id="{8CFC5D76-E0AB-4026-5311-964AE2D023A1}"/>
              </a:ext>
            </a:extLst>
          </p:cNvPr>
          <p:cNvSpPr txBox="1"/>
          <p:nvPr/>
        </p:nvSpPr>
        <p:spPr>
          <a:xfrm>
            <a:off x="1350473" y="3864375"/>
            <a:ext cx="9199633" cy="584775"/>
          </a:xfrm>
          <a:prstGeom prst="rect">
            <a:avLst/>
          </a:prstGeom>
          <a:noFill/>
        </p:spPr>
        <p:txBody>
          <a:bodyPr wrap="square" rtlCol="0">
            <a:spAutoFit/>
          </a:bodyPr>
          <a:lstStyle/>
          <a:p>
            <a:pPr>
              <a:defRPr/>
            </a:pPr>
            <a:r>
              <a:rPr lang="nl-NL" sz="3200" b="1" dirty="0">
                <a:solidFill>
                  <a:srgbClr val="002060"/>
                </a:solidFill>
                <a:latin typeface="Calibri" panose="020F0502020204030204" pitchFamily="34" charset="0"/>
                <a:cs typeface="Calibri" panose="020F0502020204030204" pitchFamily="34" charset="0"/>
              </a:rPr>
              <a:t>Vervolg </a:t>
            </a:r>
          </a:p>
        </p:txBody>
      </p:sp>
    </p:spTree>
    <p:extLst>
      <p:ext uri="{BB962C8B-B14F-4D97-AF65-F5344CB8AC3E}">
        <p14:creationId xmlns:p14="http://schemas.microsoft.com/office/powerpoint/2010/main" val="8010271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333D4-A306-864C-AB3E-9C7C52141CEA}"/>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EAC174A9-F07D-BEAA-BFD3-B3E6ED3F08A0}"/>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2125C5A8-532B-001A-C501-6787B3B93E6F}"/>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392C4B55-AE38-6CB0-E96D-929D757FC7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7BB7CB06-DEA8-4052-D317-186DF53DCCBE}"/>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sp>
        <p:nvSpPr>
          <p:cNvPr id="10" name="Tekstvak 9">
            <a:extLst>
              <a:ext uri="{FF2B5EF4-FFF2-40B4-BE49-F238E27FC236}">
                <a16:creationId xmlns:a16="http://schemas.microsoft.com/office/drawing/2014/main" id="{8A139498-B262-B257-4959-16492E576123}"/>
              </a:ext>
            </a:extLst>
          </p:cNvPr>
          <p:cNvSpPr txBox="1"/>
          <p:nvPr/>
        </p:nvSpPr>
        <p:spPr>
          <a:xfrm>
            <a:off x="717431" y="1205940"/>
            <a:ext cx="10757138" cy="4616648"/>
          </a:xfrm>
          <a:prstGeom prst="rect">
            <a:avLst/>
          </a:prstGeom>
          <a:noFill/>
        </p:spPr>
        <p:txBody>
          <a:bodyPr wrap="square">
            <a:spAutoFit/>
          </a:bodyPr>
          <a:lstStyle/>
          <a:p>
            <a:pPr marL="342900" lvl="0" indent="-342900">
              <a:buFont typeface="+mj-lt"/>
              <a:buAutoNum type="arabicPeriod"/>
            </a:pPr>
            <a:r>
              <a:rPr lang="nl-NL" sz="1400" b="1" kern="0" dirty="0">
                <a:effectLst/>
                <a:latin typeface="Calibri" panose="020F0502020204030204" pitchFamily="34" charset="0"/>
                <a:ea typeface="Calibri" panose="020F0502020204030204" pitchFamily="34" charset="0"/>
                <a:cs typeface="Calibri" panose="020F0502020204030204" pitchFamily="34" charset="0"/>
              </a:rPr>
              <a:t>Aanleiding en doel van de thematafel energie</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 De community of </a:t>
            </a:r>
            <a:r>
              <a:rPr lang="nl-NL" sz="1400" dirty="0" err="1">
                <a:effectLst/>
                <a:latin typeface="Calibri" panose="020F0502020204030204" pitchFamily="34" charset="0"/>
                <a:ea typeface="Calibri" panose="020F0502020204030204" pitchFamily="34" charset="0"/>
                <a:cs typeface="Calibri" panose="020F0502020204030204" pitchFamily="34" charset="0"/>
              </a:rPr>
              <a:t>practice</a:t>
            </a:r>
            <a:r>
              <a:rPr lang="nl-NL" sz="1400" dirty="0">
                <a:effectLst/>
                <a:latin typeface="Calibri" panose="020F0502020204030204" pitchFamily="34" charset="0"/>
                <a:ea typeface="Calibri" panose="020F0502020204030204" pitchFamily="34" charset="0"/>
                <a:cs typeface="Calibri" panose="020F0502020204030204" pitchFamily="34" charset="0"/>
              </a:rPr>
              <a:t> </a:t>
            </a:r>
            <a:r>
              <a:rPr lang="nl-NL" sz="1400" dirty="0" err="1">
                <a:effectLst/>
                <a:latin typeface="Calibri" panose="020F0502020204030204" pitchFamily="34" charset="0"/>
                <a:ea typeface="Calibri" panose="020F0502020204030204" pitchFamily="34" charset="0"/>
                <a:cs typeface="Calibri" panose="020F0502020204030204" pitchFamily="34" charset="0"/>
              </a:rPr>
              <a:t>datagedreven</a:t>
            </a:r>
            <a:r>
              <a:rPr lang="nl-NL" sz="1400" dirty="0">
                <a:effectLst/>
                <a:latin typeface="Calibri" panose="020F0502020204030204" pitchFamily="34" charset="0"/>
                <a:ea typeface="Calibri" panose="020F0502020204030204" pitchFamily="34" charset="0"/>
                <a:cs typeface="Calibri" panose="020F0502020204030204" pitchFamily="34" charset="0"/>
              </a:rPr>
              <a:t> assetmanagement (COP DGAM) is het samenwerkingsverband van RWS met de beherende aannemers, waarin we samen werken aan uniforme toepassing van </a:t>
            </a:r>
            <a:r>
              <a:rPr lang="nl-NL" sz="1400" dirty="0" err="1">
                <a:effectLst/>
                <a:latin typeface="Calibri" panose="020F0502020204030204" pitchFamily="34" charset="0"/>
                <a:ea typeface="Calibri" panose="020F0502020204030204" pitchFamily="34" charset="0"/>
                <a:cs typeface="Calibri" panose="020F0502020204030204" pitchFamily="34" charset="0"/>
              </a:rPr>
              <a:t>datagedreven</a:t>
            </a:r>
            <a:r>
              <a:rPr lang="nl-NL" sz="1400" dirty="0">
                <a:effectLst/>
                <a:latin typeface="Calibri" panose="020F0502020204030204" pitchFamily="34" charset="0"/>
                <a:ea typeface="Calibri" panose="020F0502020204030204" pitchFamily="34" charset="0"/>
                <a:cs typeface="Calibri" panose="020F0502020204030204" pitchFamily="34" charset="0"/>
              </a:rPr>
              <a:t> assetmanagement op de RWS-objecten. Vanuit dit samenwerkingsverband organiseren wij een 'thematafel energiemonitoring'. Het doel hiervan is om met inhoudelijk deskundigen vast te stellen waarom energiemonitoring toegepast wordt en welke (generieke) toegevoegde waarde het heeft. Hiervoor is een geleide thematafel-sessie georganiseerd, een soort workshop, waarin is gepoogd de volgende vragen te beantwoorden:</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1. Welke energiemonitoring is relevant om toe te passen op de objecten van RWS?</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2. Met welke metingen kan dit inzicht gegenereerd worden?</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3. Welk onderscheid is er te maken voor verschillende objecttypen (brug, tunnel, sluis)?</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 </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Het beoogde doel; een definitie van energiemeting, varianten en toegevoegde waarde en de data / informatie waarmee deze inzichten gegenereerd kunnen worden.</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 </a:t>
            </a: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buFont typeface="+mj-lt"/>
              <a:buAutoNum type="arabicPeriod" startAt="2"/>
            </a:pPr>
            <a:r>
              <a:rPr lang="nl-NL" sz="1400" b="1" kern="0" dirty="0">
                <a:effectLst/>
                <a:latin typeface="Calibri" panose="020F0502020204030204" pitchFamily="34" charset="0"/>
                <a:ea typeface="Calibri" panose="020F0502020204030204" pitchFamily="34" charset="0"/>
                <a:cs typeface="Calibri" panose="020F0502020204030204" pitchFamily="34" charset="0"/>
              </a:rPr>
              <a:t>Opbouw van de sessie</a:t>
            </a:r>
            <a:endParaRPr lang="nl-NL" sz="1400" dirty="0">
              <a:effectLst/>
              <a:latin typeface="Calibri" panose="020F0502020204030204" pitchFamily="34" charset="0"/>
              <a:ea typeface="Calibri" panose="020F0502020204030204" pitchFamily="34" charset="0"/>
              <a:cs typeface="Calibri" panose="020F0502020204030204" pitchFamily="34" charset="0"/>
            </a:endParaRPr>
          </a:p>
          <a:p>
            <a:pPr>
              <a:buNone/>
            </a:pPr>
            <a:r>
              <a:rPr lang="nl-NL" sz="1400" dirty="0">
                <a:effectLst/>
                <a:latin typeface="Calibri" panose="020F0502020204030204" pitchFamily="34" charset="0"/>
                <a:ea typeface="Calibri" panose="020F0502020204030204" pitchFamily="34" charset="0"/>
                <a:cs typeface="Calibri" panose="020F0502020204030204" pitchFamily="34" charset="0"/>
              </a:rPr>
              <a:t>De start van de sessie bestond uit het verzamelen van redenen om energiemonitoring te willen doen. Het beantwoorden van het “waarom”, waarmee zoveel mogelijk verschillende aanleidingen verzameld werden door alle deelnemers. De resultaten zijn vervolgens geclusterd onder overkoepelende thema’s ‘Compliance’, ‘Sturing gebruik ten behoeve van netcongestie en wet- &amp; regelgeving’, ‘conditiemonitoring’ en ‘power </a:t>
            </a:r>
            <a:r>
              <a:rPr lang="nl-NL" sz="1400" dirty="0" err="1">
                <a:effectLst/>
                <a:latin typeface="Calibri" panose="020F0502020204030204" pitchFamily="34" charset="0"/>
                <a:ea typeface="Calibri" panose="020F0502020204030204" pitchFamily="34" charset="0"/>
                <a:cs typeface="Calibri" panose="020F0502020204030204" pitchFamily="34" charset="0"/>
              </a:rPr>
              <a:t>quality</a:t>
            </a:r>
            <a:r>
              <a:rPr lang="nl-NL" sz="1400" dirty="0">
                <a:effectLst/>
                <a:latin typeface="Calibri" panose="020F0502020204030204" pitchFamily="34" charset="0"/>
                <a:ea typeface="Calibri" panose="020F0502020204030204" pitchFamily="34" charset="0"/>
                <a:cs typeface="Calibri" panose="020F0502020204030204" pitchFamily="34" charset="0"/>
              </a:rPr>
              <a:t> monitoring’. De vervolgvraag “hoe” invulling gegeven kan worden aan de respectievelijke meetwensen per cluster gaf de opzet naar het volgende deel. Tijdens het “hoe” kwamen de voor- en nadelen ter discussie van verschillende methodes, wat het bruggetje heeft gevormd naar het volgende onderdeel; per cluster, voor welke informatiebehoefte, is welke methodiek of type meetapparatuur geschikt. </a:t>
            </a:r>
          </a:p>
        </p:txBody>
      </p:sp>
    </p:spTree>
    <p:extLst>
      <p:ext uri="{BB962C8B-B14F-4D97-AF65-F5344CB8AC3E}">
        <p14:creationId xmlns:p14="http://schemas.microsoft.com/office/powerpoint/2010/main" val="336189737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39FBA-CF10-D2C4-E035-392020FD5831}"/>
            </a:ext>
          </a:extLst>
        </p:cNvPr>
        <p:cNvGrpSpPr/>
        <p:nvPr/>
      </p:nvGrpSpPr>
      <p:grpSpPr>
        <a:xfrm>
          <a:off x="0" y="0"/>
          <a:ext cx="0" cy="0"/>
          <a:chOff x="0" y="0"/>
          <a:chExt cx="0" cy="0"/>
        </a:xfrm>
      </p:grpSpPr>
      <p:sp>
        <p:nvSpPr>
          <p:cNvPr id="5" name="Titel 1">
            <a:extLst>
              <a:ext uri="{FF2B5EF4-FFF2-40B4-BE49-F238E27FC236}">
                <a16:creationId xmlns:a16="http://schemas.microsoft.com/office/drawing/2014/main" id="{2460BD5E-BD0A-68D2-A254-09055CEE549E}"/>
              </a:ext>
            </a:extLst>
          </p:cNvPr>
          <p:cNvSpPr txBox="1">
            <a:spLocks/>
          </p:cNvSpPr>
          <p:nvPr/>
        </p:nvSpPr>
        <p:spPr>
          <a:xfrm>
            <a:off x="0" y="0"/>
            <a:ext cx="12204000" cy="828000"/>
          </a:xfrm>
          <a:prstGeom prst="rect">
            <a:avLst/>
          </a:prstGeom>
          <a:solidFill>
            <a:srgbClr val="002060"/>
          </a:solidFill>
        </p:spPr>
        <p:txBody>
          <a:bodyPr vert="horz" lIns="91440" tIns="45720" rIns="91440" bIns="45720" rtlCol="0"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0" lvl="0" algn="l" defTabSz="914400" rtl="0" eaLnBrk="1" fontAlgn="auto" latinLnBrk="0" hangingPunct="1">
              <a:lnSpc>
                <a:spcPts val="500"/>
              </a:lnSpc>
              <a:spcBef>
                <a:spcPts val="0"/>
              </a:spcBef>
              <a:spcAft>
                <a:spcPts val="0"/>
              </a:spcAft>
              <a:buClrTx/>
              <a:buSzTx/>
              <a:buFontTx/>
              <a:buNone/>
              <a:tabLst>
                <a:tab pos="1435100" algn="l"/>
              </a:tabLst>
              <a:defRPr/>
            </a:pPr>
            <a:endParaRPr kumimoji="0" lang="nl-NL" sz="10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a:p>
            <a:pPr marL="900113" marR="0" lvl="0" algn="l" defTabSz="914400" rtl="0" eaLnBrk="1" fontAlgn="auto" latinLnBrk="0" hangingPunct="1">
              <a:lnSpc>
                <a:spcPts val="2500"/>
              </a:lnSpc>
              <a:spcBef>
                <a:spcPts val="1200"/>
              </a:spcBef>
              <a:spcAft>
                <a:spcPts val="0"/>
              </a:spcAft>
              <a:buClrTx/>
              <a:buSzTx/>
              <a:buFontTx/>
              <a:buNone/>
              <a:tabLst>
                <a:tab pos="1435100" algn="l"/>
              </a:tabLst>
              <a:defRPr/>
            </a:pPr>
            <a:r>
              <a:rPr kumimoji="0" lang="nl-NL" sz="3200" b="1" i="0"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Resultaten Thematafel energiemonitoring</a:t>
            </a:r>
          </a:p>
          <a:p>
            <a:pPr marR="0" lvl="0" algn="l" defTabSz="914400" rtl="0" eaLnBrk="1" fontAlgn="auto" latinLnBrk="0" hangingPunct="1">
              <a:lnSpc>
                <a:spcPts val="1700"/>
              </a:lnSpc>
              <a:spcBef>
                <a:spcPts val="0"/>
              </a:spcBef>
              <a:spcAft>
                <a:spcPts val="0"/>
              </a:spcAft>
              <a:buClrTx/>
              <a:buSzTx/>
              <a:buFontTx/>
              <a:buNone/>
              <a:tabLst>
                <a:tab pos="1435100" algn="l"/>
              </a:tabLst>
              <a:defRPr/>
            </a:pPr>
            <a:r>
              <a:rPr lang="nl-NL" sz="3200" b="1" dirty="0">
                <a:solidFill>
                  <a:prstClr val="white"/>
                </a:solidFill>
                <a:latin typeface="Calibri" panose="020F0502020204030204" pitchFamily="34" charset="0"/>
                <a:cs typeface="Calibri" panose="020F0502020204030204" pitchFamily="34" charset="0"/>
              </a:rPr>
              <a:t>                           </a:t>
            </a:r>
            <a:r>
              <a:rPr lang="nl-NL" sz="2000" b="1" i="1" dirty="0">
                <a:solidFill>
                  <a:prstClr val="white"/>
                </a:solidFill>
                <a:latin typeface="Calibri" panose="020F0502020204030204" pitchFamily="34" charset="0"/>
                <a:cs typeface="Calibri" panose="020F0502020204030204" pitchFamily="34" charset="0"/>
              </a:rPr>
              <a:t>Data Gedreven Asset Management</a:t>
            </a:r>
            <a:endParaRPr kumimoji="0" lang="nl-NL" sz="3200" b="1" i="1" u="none" strike="noStrike" kern="120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
        <p:nvSpPr>
          <p:cNvPr id="3" name="Rechthoek 2">
            <a:extLst>
              <a:ext uri="{FF2B5EF4-FFF2-40B4-BE49-F238E27FC236}">
                <a16:creationId xmlns:a16="http://schemas.microsoft.com/office/drawing/2014/main" id="{74E696E4-C9A1-F1A5-FF14-5F47835288F7}"/>
              </a:ext>
            </a:extLst>
          </p:cNvPr>
          <p:cNvSpPr/>
          <p:nvPr/>
        </p:nvSpPr>
        <p:spPr>
          <a:xfrm>
            <a:off x="1167518" y="6182057"/>
            <a:ext cx="4466039" cy="6593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descr="Afbeelding met schermopname, Lettertype, Graphics, tekst&#10;&#10;Door AI gegenereerde inhoud is mogelijk onjuist.">
            <a:extLst>
              <a:ext uri="{FF2B5EF4-FFF2-40B4-BE49-F238E27FC236}">
                <a16:creationId xmlns:a16="http://schemas.microsoft.com/office/drawing/2014/main" id="{AC8F61AF-577B-99C6-E2E4-261186FD9E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696" y="6038032"/>
            <a:ext cx="4357504" cy="1089376"/>
          </a:xfrm>
          <a:prstGeom prst="rect">
            <a:avLst/>
          </a:prstGeom>
        </p:spPr>
      </p:pic>
      <p:sp>
        <p:nvSpPr>
          <p:cNvPr id="9" name="Tekstvak 8">
            <a:extLst>
              <a:ext uri="{FF2B5EF4-FFF2-40B4-BE49-F238E27FC236}">
                <a16:creationId xmlns:a16="http://schemas.microsoft.com/office/drawing/2014/main" id="{110602AB-6BBF-E6E0-532D-1A6AB748A175}"/>
              </a:ext>
            </a:extLst>
          </p:cNvPr>
          <p:cNvSpPr txBox="1"/>
          <p:nvPr/>
        </p:nvSpPr>
        <p:spPr>
          <a:xfrm>
            <a:off x="8287828" y="269673"/>
            <a:ext cx="3513107" cy="400110"/>
          </a:xfrm>
          <a:prstGeom prst="rect">
            <a:avLst/>
          </a:prstGeom>
          <a:solidFill>
            <a:schemeClr val="accent2">
              <a:lumMod val="20000"/>
              <a:lumOff val="80000"/>
            </a:schemeClr>
          </a:solidFill>
        </p:spPr>
        <p:txBody>
          <a:bodyPr wrap="square">
            <a:spAutoFit/>
          </a:bodyPr>
          <a:lstStyle/>
          <a:p>
            <a:r>
              <a:rPr lang="nl-NL" sz="2000" dirty="0">
                <a:solidFill>
                  <a:srgbClr val="002060"/>
                </a:solidFill>
                <a:latin typeface="Calibri" panose="020F0502020204030204" pitchFamily="34" charset="0"/>
                <a:cs typeface="Calibri" panose="020F0502020204030204" pitchFamily="34" charset="0"/>
              </a:rPr>
              <a:t>Bijlage I: Resultaat in detail </a:t>
            </a:r>
            <a:endParaRPr lang="nl-NL" sz="2000" dirty="0"/>
          </a:p>
        </p:txBody>
      </p:sp>
      <p:graphicFrame>
        <p:nvGraphicFramePr>
          <p:cNvPr id="7" name="Tabel 6">
            <a:extLst>
              <a:ext uri="{FF2B5EF4-FFF2-40B4-BE49-F238E27FC236}">
                <a16:creationId xmlns:a16="http://schemas.microsoft.com/office/drawing/2014/main" id="{23FC49BC-0656-2A34-7466-9BE6E89F012C}"/>
              </a:ext>
            </a:extLst>
          </p:cNvPr>
          <p:cNvGraphicFramePr>
            <a:graphicFrameLocks noGrp="1"/>
          </p:cNvGraphicFramePr>
          <p:nvPr>
            <p:extLst>
              <p:ext uri="{D42A27DB-BD31-4B8C-83A1-F6EECF244321}">
                <p14:modId xmlns:p14="http://schemas.microsoft.com/office/powerpoint/2010/main" val="1146774589"/>
              </p:ext>
            </p:extLst>
          </p:nvPr>
        </p:nvGraphicFramePr>
        <p:xfrm>
          <a:off x="298585" y="4083702"/>
          <a:ext cx="5583143" cy="1017905"/>
        </p:xfrm>
        <a:graphic>
          <a:graphicData uri="http://schemas.openxmlformats.org/drawingml/2006/table">
            <a:tbl>
              <a:tblPr firstRow="1" firstCol="1" bandRow="1"/>
              <a:tblGrid>
                <a:gridCol w="5583143">
                  <a:extLst>
                    <a:ext uri="{9D8B030D-6E8A-4147-A177-3AD203B41FA5}">
                      <a16:colId xmlns:a16="http://schemas.microsoft.com/office/drawing/2014/main" val="77503782"/>
                    </a:ext>
                  </a:extLst>
                </a:gridCol>
              </a:tblGrid>
              <a:tr h="297815">
                <a:tc>
                  <a:txBody>
                    <a:bodyPr/>
                    <a:lstStyle/>
                    <a:p>
                      <a:pPr algn="ctr">
                        <a:lnSpc>
                          <a:spcPts val="1200"/>
                        </a:lnSpc>
                        <a:buNone/>
                      </a:pPr>
                      <a:r>
                        <a:rPr lang="nl-NL" sz="1100" b="1" dirty="0">
                          <a:effectLst/>
                          <a:latin typeface="Calibri" panose="020F0502020204030204" pitchFamily="34" charset="0"/>
                          <a:ea typeface="Calibri" panose="020F0502020204030204" pitchFamily="34" charset="0"/>
                          <a:cs typeface="Calibri" panose="020F0502020204030204" pitchFamily="34" charset="0"/>
                        </a:rPr>
                        <a:t>Cluster</a:t>
                      </a:r>
                      <a:endParaRPr lang="nl-NL"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5428652"/>
                  </a:ext>
                </a:extLst>
              </a:tr>
              <a:tr h="366395">
                <a:tc>
                  <a:txBody>
                    <a:bodyPr/>
                    <a:lstStyle/>
                    <a:p>
                      <a:pPr>
                        <a:lnSpc>
                          <a:spcPts val="1200"/>
                        </a:lnSpc>
                        <a:buNone/>
                      </a:pPr>
                      <a:r>
                        <a:rPr lang="nl-NL" sz="1100">
                          <a:effectLst/>
                          <a:latin typeface="Calibri" panose="020F0502020204030204" pitchFamily="34" charset="0"/>
                          <a:ea typeface="Calibri" panose="020F0502020204030204" pitchFamily="34" charset="0"/>
                          <a:cs typeface="Calibri" panose="020F0502020204030204" pitchFamily="34" charset="0"/>
                        </a:rPr>
                        <a:t>Waarom interessant (Informatiebehoefte)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3754483"/>
                  </a:ext>
                </a:extLst>
              </a:tr>
              <a:tr h="353695">
                <a:tc>
                  <a:txBody>
                    <a:bodyPr/>
                    <a:lstStyle/>
                    <a:p>
                      <a:pPr>
                        <a:lnSpc>
                          <a:spcPts val="1200"/>
                        </a:lnSpc>
                        <a:buNone/>
                      </a:pPr>
                      <a:r>
                        <a:rPr lang="nl-NL" sz="1100" dirty="0">
                          <a:effectLst/>
                          <a:latin typeface="Calibri" panose="020F0502020204030204" pitchFamily="34" charset="0"/>
                          <a:ea typeface="Calibri" panose="020F0502020204030204" pitchFamily="34" charset="0"/>
                          <a:cs typeface="Calibri" panose="020F0502020204030204" pitchFamily="34" charset="0"/>
                        </a:rPr>
                        <a:t>Welk type meter en positionering is nodig om invulling te kunnen geven aan de informatiebehoefte in het kader van het cluster.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3297235"/>
                  </a:ext>
                </a:extLst>
              </a:tr>
            </a:tbl>
          </a:graphicData>
        </a:graphic>
      </p:graphicFrame>
      <p:sp>
        <p:nvSpPr>
          <p:cNvPr id="8" name="Rectangle 2">
            <a:extLst>
              <a:ext uri="{FF2B5EF4-FFF2-40B4-BE49-F238E27FC236}">
                <a16:creationId xmlns:a16="http://schemas.microsoft.com/office/drawing/2014/main" id="{ACC34AB1-7ADB-6B2C-BFD7-9EDDB2E928F1}"/>
              </a:ext>
            </a:extLst>
          </p:cNvPr>
          <p:cNvSpPr>
            <a:spLocks noChangeArrowheads="1"/>
          </p:cNvSpPr>
          <p:nvPr/>
        </p:nvSpPr>
        <p:spPr bwMode="auto">
          <a:xfrm>
            <a:off x="107041" y="947750"/>
            <a:ext cx="10302234"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28"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Resultaten</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Hieronder staan de resultaten van de sessie per cluster beschreven. Dit wordt weergegeven in de volgende vorm:</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Tijdens deze thematafelsessie is besloten de eisen aan de meters te scharen onder de noemer Energie- en Power </a:t>
            </a:r>
            <a:r>
              <a:rPr kumimoji="0" lang="nl-NL" altLang="nl-NL" sz="12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quality</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(PQ) meters en de bijhorende klassen. Hiervoor worden vier types geclassificeerd;</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Hoofdmeter</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Dit zijn de (‘slimme’) energiemeters met een EAN-code die elk object aansluiten aan het net van de leveranciers. Deze zijn standaard ter plaatse op elk object, worden echter niet per definitie ontsloten voor hun data.</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Basic PQ meters</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Zoals de naam impliceert zijn dit meters die, boven op standaard energiemetingen een basisscala aan vermogenskwaliteitsparameters meten. De meest typerende zijn o.a. event </a:t>
            </a:r>
            <a:r>
              <a:rPr kumimoji="0" lang="nl-NL" altLang="nl-NL" sz="12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logging</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op ingestelde waardes, totale harmonische vervorming (THD) en indicatoren voor inductieve of capacitieve belasting. Dient in generaliserende zin voor het opmerken van afwijkingen.</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PQ meter klasse S</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Voegt op het vorige type nog aan met o.a. inzicht in individuele harmonische, eventueel met een nog groter spectrum (hogere orde).</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altLang="nl-NL"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PQ meter klasse A</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Het grootste verschil tussen de voorgangers is de significant hogere sample </a:t>
            </a:r>
            <a:r>
              <a:rPr kumimoji="0" lang="nl-NL" altLang="nl-NL" sz="12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rate</a:t>
            </a: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Dit maakt het mogelijk golfvormen vast te leggen en op te slaan. Deze meters zijn ook in staat op aanvraag te rapporteren, daar waar de standaard dit niet omschrijft voor de voorgangers.</a:t>
            </a:r>
            <a:endParaRPr kumimoji="0" lang="nl-NL" altLang="nl-NL"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Voor alle meters geld dat variatie tussen fabrikanten bestaat. Het is niet uitgesloten dan een PQ meter met een lagere specificatie, ook parameters van hogere specificaties kan meten. Deze meters (2 t/m 4) meten boven op de standaard energie parameters zoals spanning, stroom en vermogen, extra parameters die hogere specificaties eisen van de meters. Bij de conclusies hieronder en in de specificaties in bijlage A, wordt uitgegaan dat deze standaardmetingen geïncludeerd zijn. Voor informatie over en eisen en prestaties van alle genoemde klasse PQ meters wordt verwezen naar bijlage A.</a:t>
            </a:r>
            <a:endParaRPr kumimoji="0" lang="nl-NL" altLang="nl-NL"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985861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
</file>

<file path=ppt/theme/theme1.xml><?xml version="1.0" encoding="utf-8"?>
<a:theme xmlns:a="http://schemas.openxmlformats.org/drawingml/2006/main" name="RWS 16:9 NL">
  <a:themeElements>
    <a:clrScheme name="RWS">
      <a:dk1>
        <a:srgbClr val="000000"/>
      </a:dk1>
      <a:lt1>
        <a:srgbClr val="FFFFFF"/>
      </a:lt1>
      <a:dk2>
        <a:srgbClr val="007BC7"/>
      </a:dk2>
      <a:lt2>
        <a:srgbClr val="FFFFFF"/>
      </a:lt2>
      <a:accent1>
        <a:srgbClr val="007BC7"/>
      </a:accent1>
      <a:accent2>
        <a:srgbClr val="F9E11E"/>
      </a:accent2>
      <a:accent3>
        <a:srgbClr val="000000"/>
      </a:accent3>
      <a:accent4>
        <a:srgbClr val="007BC7"/>
      </a:accent4>
      <a:accent5>
        <a:srgbClr val="F9E11E"/>
      </a:accent5>
      <a:accent6>
        <a:srgbClr val="000000"/>
      </a:accent6>
      <a:hlink>
        <a:srgbClr val="007BC7"/>
      </a:hlink>
      <a:folHlink>
        <a:srgbClr val="007BC7"/>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WS_Powerpoint_16x9_NL_v7 [Read-Only]" id="{2BCCA983-5322-48DC-BF4C-04F4FB9569A0}" vid="{1C9EABB5-911C-4521-B1B6-2157135CE51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e7b80f6-6ddc-433a-95c4-902523311490" xsi:nil="true"/>
    <Toelichting xmlns="a1f2c2d0-2fa2-4728-b223-526fa1b32300" xsi:nil="true"/>
    <lcf76f155ced4ddcb4097134ff3c332f xmlns="a1f2c2d0-2fa2-4728-b223-526fa1b3230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2DDB7772CAEE647BF954D7254722ABB" ma:contentTypeVersion="12" ma:contentTypeDescription="Een nieuw document maken." ma:contentTypeScope="" ma:versionID="596f288d06f9ea684177f528579e890d">
  <xsd:schema xmlns:xsd="http://www.w3.org/2001/XMLSchema" xmlns:xs="http://www.w3.org/2001/XMLSchema" xmlns:p="http://schemas.microsoft.com/office/2006/metadata/properties" xmlns:ns2="a1f2c2d0-2fa2-4728-b223-526fa1b32300" xmlns:ns3="be7b80f6-6ddc-433a-95c4-902523311490" targetNamespace="http://schemas.microsoft.com/office/2006/metadata/properties" ma:root="true" ma:fieldsID="b63ac2f3ad7bcac66e0b28dba99c37a3" ns2:_="" ns3:_="">
    <xsd:import namespace="a1f2c2d0-2fa2-4728-b223-526fa1b32300"/>
    <xsd:import namespace="be7b80f6-6ddc-433a-95c4-90252331149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Toelichting"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f2c2d0-2fa2-4728-b223-526fa1b323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Toelichting" ma:index="11" nillable="true" ma:displayName="Toelichting" ma:description="Hier tref je lijst met genodigden / degene die je moet bellen" ma:format="Dropdown" ma:internalName="Toelichting">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33eec08a-436e-4b19-80c3-1db5189da59e"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e7b80f6-6ddc-433a-95c4-902523311490"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389dd87-e216-4ae6-b889-147151aa09d6}" ma:internalName="TaxCatchAll" ma:showField="CatchAllData" ma:web="be7b80f6-6ddc-433a-95c4-9025233114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9CB95-A1EC-4E17-991D-1584DCF2443D}">
  <ds:schemaRefs>
    <ds:schemaRef ds:uri="http://www.w3.org/XML/1998/namespace"/>
    <ds:schemaRef ds:uri="http://schemas.microsoft.com/office/infopath/2007/PartnerControls"/>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be7b80f6-6ddc-433a-95c4-902523311490"/>
    <ds:schemaRef ds:uri="a1f2c2d0-2fa2-4728-b223-526fa1b32300"/>
    <ds:schemaRef ds:uri="http://purl.org/dc/dcmitype/"/>
  </ds:schemaRefs>
</ds:datastoreItem>
</file>

<file path=customXml/itemProps2.xml><?xml version="1.0" encoding="utf-8"?>
<ds:datastoreItem xmlns:ds="http://schemas.openxmlformats.org/officeDocument/2006/customXml" ds:itemID="{7EB8AED6-67AE-407E-8C56-5CF8B1AB5ECF}">
  <ds:schemaRefs>
    <ds:schemaRef ds:uri="http://schemas.microsoft.com/sharepoint/v3/contenttype/forms"/>
  </ds:schemaRefs>
</ds:datastoreItem>
</file>

<file path=customXml/itemProps3.xml><?xml version="1.0" encoding="utf-8"?>
<ds:datastoreItem xmlns:ds="http://schemas.openxmlformats.org/officeDocument/2006/customXml" ds:itemID="{AC34DCD3-3B38-4960-B27B-65E3D182A0CC}"/>
</file>

<file path=docMetadata/LabelInfo.xml><?xml version="1.0" encoding="utf-8"?>
<clbl:labelList xmlns:clbl="http://schemas.microsoft.com/office/2020/mipLabelMetadata">
  <clbl:label id="{187d8bc4-c3be-4e6b-b13b-730ed2bbb8bc}" enabled="0" method="" siteId="{187d8bc4-c3be-4e6b-b13b-730ed2bbb8bc}" removed="1"/>
  <clbl:label id="{37276b06-72c2-4081-996b-9af57fe26b63}" enabled="1" method="Standard" siteId="{ac843cea-7a2b-4dc6-9f37-919c3e210fed}" removed="0"/>
</clbl:labelList>
</file>

<file path=docProps/app.xml><?xml version="1.0" encoding="utf-8"?>
<Properties xmlns="http://schemas.openxmlformats.org/officeDocument/2006/extended-properties" xmlns:vt="http://schemas.openxmlformats.org/officeDocument/2006/docPropsVTypes">
  <Template>blank</Template>
  <TotalTime>4958</TotalTime>
  <Words>2529</Words>
  <Application>Microsoft Office PowerPoint</Application>
  <PresentationFormat>Breedbeeld</PresentationFormat>
  <Paragraphs>241</Paragraphs>
  <Slides>15</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15</vt:i4>
      </vt:variant>
    </vt:vector>
  </HeadingPairs>
  <TitlesOfParts>
    <vt:vector size="21" baseType="lpstr">
      <vt:lpstr>Arial</vt:lpstr>
      <vt:lpstr>Calibri</vt:lpstr>
      <vt:lpstr>Times New Roman</vt:lpstr>
      <vt:lpstr>Verdana</vt:lpstr>
      <vt:lpstr>Wingdings</vt:lpstr>
      <vt:lpstr>RWS 16:9 NL</vt:lpstr>
      <vt:lpstr>   Thematafel energiemonitoring Terugkoppeling resultaten </vt:lpstr>
      <vt:lpstr>Deelnemers</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Rijkswaterstaat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dc:title>
  <dc:creator>martijn.marijnen@croonwolterendros.nl</dc:creator>
  <cp:lastModifiedBy>Marijnen, Martijn</cp:lastModifiedBy>
  <cp:revision>705</cp:revision>
  <dcterms:created xsi:type="dcterms:W3CDTF">2024-03-08T14:19:00Z</dcterms:created>
  <dcterms:modified xsi:type="dcterms:W3CDTF">2025-12-03T07:30:08Z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0x01010032DDB7772CAEE647BF954D7254722ABB</vt:lpwstr>
  </property>
  <property fmtid="{D5CDD505-2E9C-101B-9397-08002B2CF9AE}" pid="3" name="_dlc_DocIdItemGuid">
    <vt:lpwstr>060beda8-5fe1-4236-b9c8-4103554719d5</vt:lpwstr>
  </property>
  <property fmtid="{D5CDD505-2E9C-101B-9397-08002B2CF9AE}" pid="4" name="MediaServiceImageTags">
    <vt:lpwstr/>
  </property>
</Properties>
</file>