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84" r:id="rId4"/>
  </p:sldMasterIdLst>
  <p:notesMasterIdLst>
    <p:notesMasterId r:id="rId14"/>
  </p:notesMasterIdLst>
  <p:sldIdLst>
    <p:sldId id="257" r:id="rId5"/>
    <p:sldId id="340" r:id="rId6"/>
    <p:sldId id="342" r:id="rId7"/>
    <p:sldId id="343" r:id="rId8"/>
    <p:sldId id="344" r:id="rId9"/>
    <p:sldId id="345" r:id="rId10"/>
    <p:sldId id="348" r:id="rId11"/>
    <p:sldId id="346" r:id="rId12"/>
    <p:sldId id="347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D5348767-540F-4D29-A07F-BDB75EB9256E}">
          <p14:sldIdLst>
            <p14:sldId id="257"/>
            <p14:sldId id="340"/>
            <p14:sldId id="342"/>
            <p14:sldId id="343"/>
            <p14:sldId id="344"/>
            <p14:sldId id="345"/>
            <p14:sldId id="348"/>
            <p14:sldId id="346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5E7606-E331-4C21-F604-40EC3BAD951D}" name="Oemar, Jane (RWS NN)" initials="JO" userId="S::jane.oemar@rws.nl::7a990448-caff-45f4-a59e-3ec693d0851a" providerId="AD"/>
  <p188:author id="{1F350932-EEF1-34A0-FFFE-02BC96DE3902}" name="Koning, Tom (RWS PPO)" initials="TK" userId="S::tom.koning@rws.nl::d34b17b4-a1d8-4286-b99d-a83a133c63f7" providerId="AD"/>
  <p188:author id="{5EBD5051-9DD6-1FB1-C394-9A1A2960BA0B}" name="Henzen, Rindha (RWS WNZ)" initials="RH" userId="S::rindha.henzen@rws.nl::69a889bd-2b97-4f8c-be84-9fbd0d263bb4" providerId="AD"/>
  <p188:author id="{CC8B057D-DB59-A7D7-E4A8-449F7BC9AB59}" name="Vlerken, Marijke van (RWS WNZ)" initials="" userId="S::marijke.van.vlerken@rws.nl::efaceef0-fef4-4822-9169-5fe4cce50546" providerId="AD"/>
  <p188:author id="{2633C18E-78DE-CCC3-61BC-7897A7FED109}" name="Geurts, Jana (RWS WNZ)" initials="JG" userId="S::jana.geurts@rws.nl::e0eb9b57-60b9-4824-b7c9-349846b4903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5C7"/>
    <a:srgbClr val="E5F5FF"/>
    <a:srgbClr val="002060"/>
    <a:srgbClr val="003E63"/>
    <a:srgbClr val="83CFFF"/>
    <a:srgbClr val="052669"/>
    <a:srgbClr val="E1F3FF"/>
    <a:srgbClr val="005C95"/>
    <a:srgbClr val="D9F0FF"/>
    <a:srgbClr val="C1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0" autoAdjust="0"/>
    <p:restoredTop sz="94646" autoAdjust="0"/>
  </p:normalViewPr>
  <p:slideViewPr>
    <p:cSldViewPr snapToGrid="0">
      <p:cViewPr varScale="1">
        <p:scale>
          <a:sx n="70" d="100"/>
          <a:sy n="70" d="100"/>
        </p:scale>
        <p:origin x="6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6E4EF-CC6D-4FEA-B082-10D427F68EA0}" type="datetimeFigureOut">
              <a:rPr lang="nl-NL" smtClean="0"/>
              <a:t>12-5-2026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5A0AC-1E16-45FB-BB9C-2FD642C7C90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885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Vrije vorm: vorm 29">
            <a:extLst>
              <a:ext uri="{FF2B5EF4-FFF2-40B4-BE49-F238E27FC236}">
                <a16:creationId xmlns:a16="http://schemas.microsoft.com/office/drawing/2014/main" id="{FB7BC648-3F3A-4FE6-B474-FF08AD16EC55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850001 w 6096000"/>
              <a:gd name="connsiteY1" fmla="*/ 0 h 6858000"/>
              <a:gd name="connsiteX2" fmla="*/ 5850001 w 6096000"/>
              <a:gd name="connsiteY2" fmla="*/ 975600 h 6858000"/>
              <a:gd name="connsiteX3" fmla="*/ 6096000 w 6096000"/>
              <a:gd name="connsiteY3" fmla="*/ 975600 h 6858000"/>
              <a:gd name="connsiteX4" fmla="*/ 6096000 w 6096000"/>
              <a:gd name="connsiteY4" fmla="*/ 6858000 h 6858000"/>
              <a:gd name="connsiteX5" fmla="*/ 0 w 60960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850001" y="0"/>
                </a:lnTo>
                <a:lnTo>
                  <a:pt x="5850001" y="975600"/>
                </a:lnTo>
                <a:lnTo>
                  <a:pt x="6096000" y="97560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552000" y="3657600"/>
            <a:ext cx="5004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2000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 hasCustomPrompt="1"/>
          </p:nvPr>
        </p:nvSpPr>
        <p:spPr>
          <a:xfrm>
            <a:off x="6552000" y="2120417"/>
            <a:ext cx="5004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BCE3D936-01A5-42C9-A617-17B3B8FB8C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52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sp>
        <p:nvSpPr>
          <p:cNvPr id="11" name="Vertrouwelijkheidsniveau">
            <a:extLst>
              <a:ext uri="{FF2B5EF4-FFF2-40B4-BE49-F238E27FC236}">
                <a16:creationId xmlns:a16="http://schemas.microsoft.com/office/drawing/2014/main" id="{D6028795-C409-40A9-B428-B0AF6EBB64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41FD69D9-3E06-4876-9F73-71B6B351D2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1048400" y="6528572"/>
            <a:ext cx="511200" cy="183600"/>
          </a:xfrm>
        </p:spPr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8828510C-BC5B-408F-A83E-20041DE7A1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9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0B2573-7117-47DC-A1FC-56A832A1E9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9000"/>
            <a:ext cx="12192000" cy="3429000"/>
          </a:xfrm>
          <a:solidFill>
            <a:schemeClr val="tx1">
              <a:lumMod val="85000"/>
            </a:schemeClr>
          </a:solidFill>
        </p:spPr>
        <p:txBody>
          <a:bodyPr tIns="1080000" anchor="t" anchorCtr="1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27AD964-7CC1-4105-95CD-B714971881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A879FCC-B15B-43B0-94C1-EA709F51A4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5121879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4D76FA77-7724-405A-BCBC-F7FB2273E8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329235 w 12192000"/>
              <a:gd name="connsiteY1" fmla="*/ 0 h 6858000"/>
              <a:gd name="connsiteX2" fmla="*/ 5848350 w 12192000"/>
              <a:gd name="connsiteY2" fmla="*/ 0 h 6858000"/>
              <a:gd name="connsiteX3" fmla="*/ 5857872 w 12192000"/>
              <a:gd name="connsiteY3" fmla="*/ 0 h 6858000"/>
              <a:gd name="connsiteX4" fmla="*/ 5857872 w 12192000"/>
              <a:gd name="connsiteY4" fmla="*/ 711998 h 6858000"/>
              <a:gd name="connsiteX5" fmla="*/ 6324600 w 12192000"/>
              <a:gd name="connsiteY5" fmla="*/ 711998 h 6858000"/>
              <a:gd name="connsiteX6" fmla="*/ 63246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6858000 h 6858000"/>
              <a:gd name="connsiteX9" fmla="*/ 6324600 w 12192000"/>
              <a:gd name="connsiteY9" fmla="*/ 6858000 h 6858000"/>
              <a:gd name="connsiteX10" fmla="*/ 5848350 w 12192000"/>
              <a:gd name="connsiteY10" fmla="*/ 6858000 h 6858000"/>
              <a:gd name="connsiteX11" fmla="*/ 0 w 1219200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329235" y="0"/>
                </a:lnTo>
                <a:lnTo>
                  <a:pt x="5848350" y="0"/>
                </a:lnTo>
                <a:lnTo>
                  <a:pt x="5857872" y="0"/>
                </a:lnTo>
                <a:lnTo>
                  <a:pt x="5857872" y="711998"/>
                </a:lnTo>
                <a:lnTo>
                  <a:pt x="6324600" y="711998"/>
                </a:lnTo>
                <a:lnTo>
                  <a:pt x="6324600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63246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tIns="2520000" anchor="t" anchorCtr="1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0" y="5153776"/>
            <a:ext cx="12192000" cy="576000"/>
          </a:xfrm>
          <a:solidFill>
            <a:schemeClr val="accent2"/>
          </a:solidFill>
        </p:spPr>
        <p:txBody>
          <a:bodyPr lIns="630000" anchor="ctr" anchorCtr="0">
            <a:no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naam in te voegen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63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 dirty="0"/>
              <a:t>Klik om functie of project in te voegen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49EE6DDE-E144-43EA-A883-E219AA86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676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rije vorm: vorm 16">
            <a:extLst>
              <a:ext uri="{FF2B5EF4-FFF2-40B4-BE49-F238E27FC236}">
                <a16:creationId xmlns:a16="http://schemas.microsoft.com/office/drawing/2014/main" id="{CE883B12-7812-4AB5-9452-637027F7477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360191 w 6096000"/>
              <a:gd name="connsiteY1" fmla="*/ 0 h 6858000"/>
              <a:gd name="connsiteX2" fmla="*/ 5850001 w 6096000"/>
              <a:gd name="connsiteY2" fmla="*/ 0 h 6858000"/>
              <a:gd name="connsiteX3" fmla="*/ 5862635 w 6096000"/>
              <a:gd name="connsiteY3" fmla="*/ 0 h 6858000"/>
              <a:gd name="connsiteX4" fmla="*/ 5862635 w 6096000"/>
              <a:gd name="connsiteY4" fmla="*/ 709612 h 6858000"/>
              <a:gd name="connsiteX5" fmla="*/ 6096000 w 6096000"/>
              <a:gd name="connsiteY5" fmla="*/ 709612 h 6858000"/>
              <a:gd name="connsiteX6" fmla="*/ 6096000 w 6096000"/>
              <a:gd name="connsiteY6" fmla="*/ 975600 h 6858000"/>
              <a:gd name="connsiteX7" fmla="*/ 6096000 w 6096000"/>
              <a:gd name="connsiteY7" fmla="*/ 1102518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360191" y="0"/>
                </a:lnTo>
                <a:lnTo>
                  <a:pt x="5850001" y="0"/>
                </a:lnTo>
                <a:lnTo>
                  <a:pt x="5862635" y="0"/>
                </a:lnTo>
                <a:lnTo>
                  <a:pt x="5862635" y="709612"/>
                </a:lnTo>
                <a:lnTo>
                  <a:pt x="6096000" y="709612"/>
                </a:lnTo>
                <a:lnTo>
                  <a:pt x="6096000" y="975600"/>
                </a:lnTo>
                <a:lnTo>
                  <a:pt x="6096000" y="110251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59200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59200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59200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69C57F-4252-4209-A8BC-33FAC7ADB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3050453"/>
            <a:ext cx="4997688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Type een afsluitende zin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3A163FE-BA7A-4106-9910-A643D023C9F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5" name="Vertrouwelijkheidsniveau">
            <a:extLst>
              <a:ext uri="{FF2B5EF4-FFF2-40B4-BE49-F238E27FC236}">
                <a16:creationId xmlns:a16="http://schemas.microsoft.com/office/drawing/2014/main" id="{CAA5CBF2-B6F9-4237-8DE7-3D9FD8FFABB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6D7B6104-9A05-4402-8182-B4559988848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60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E4B90-5F3D-4E50-A2ED-FAC59CAA5D3F}" type="datetimeFigureOut">
              <a:rPr lang="nl-NL" smtClean="0"/>
              <a:t>12-5-2026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7D07-B448-4E2A-A2C2-18D84BEFB2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533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27413"/>
            <a:ext cx="12192000" cy="3430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35000" y="3749486"/>
            <a:ext cx="10925176" cy="1736913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2" name="Tijdelijke aanduiding voor dianummer 21">
            <a:extLst>
              <a:ext uri="{FF2B5EF4-FFF2-40B4-BE49-F238E27FC236}">
                <a16:creationId xmlns:a16="http://schemas.microsoft.com/office/drawing/2014/main" id="{17E1F773-BF9C-4C35-ABBC-BFB53364B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3" name="Vertrouwelijkheidsniveau">
            <a:extLst>
              <a:ext uri="{FF2B5EF4-FFF2-40B4-BE49-F238E27FC236}">
                <a16:creationId xmlns:a16="http://schemas.microsoft.com/office/drawing/2014/main" id="{9083841F-8AA4-4AEC-93F7-5EDA66B599C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tekst 16">
            <a:extLst>
              <a:ext uri="{FF2B5EF4-FFF2-40B4-BE49-F238E27FC236}">
                <a16:creationId xmlns:a16="http://schemas.microsoft.com/office/drawing/2014/main" id="{631BC45E-EEEE-444C-8340-F4E4E532BF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0001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24115787-E7BA-4E6B-ACDF-C586817C79B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0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08FD66A7-5A78-459B-9B7F-13F33318D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C91930-E0E3-4652-8A0C-E4B528AB5B7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51AE06CA-FDAB-47E6-9A6B-49429DE85BD5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6069807 w 6096000"/>
              <a:gd name="connsiteY0" fmla="*/ 975600 h 6858000"/>
              <a:gd name="connsiteX1" fmla="*/ 6096000 w 6096000"/>
              <a:gd name="connsiteY1" fmla="*/ 975600 h 6858000"/>
              <a:gd name="connsiteX2" fmla="*/ 6096000 w 6096000"/>
              <a:gd name="connsiteY2" fmla="*/ 1014413 h 6858000"/>
              <a:gd name="connsiteX3" fmla="*/ 6069807 w 6096000"/>
              <a:gd name="connsiteY3" fmla="*/ 1014413 h 6858000"/>
              <a:gd name="connsiteX4" fmla="*/ 0 w 6096000"/>
              <a:gd name="connsiteY4" fmla="*/ 0 h 6858000"/>
              <a:gd name="connsiteX5" fmla="*/ 5777707 w 6096000"/>
              <a:gd name="connsiteY5" fmla="*/ 0 h 6858000"/>
              <a:gd name="connsiteX6" fmla="*/ 5777707 w 6096000"/>
              <a:gd name="connsiteY6" fmla="*/ 1014413 h 6858000"/>
              <a:gd name="connsiteX7" fmla="*/ 5777707 w 6096000"/>
              <a:gd name="connsiteY7" fmla="*/ 1265494 h 6858000"/>
              <a:gd name="connsiteX8" fmla="*/ 5777707 w 6096000"/>
              <a:gd name="connsiteY8" fmla="*/ 1281113 h 6858000"/>
              <a:gd name="connsiteX9" fmla="*/ 6096000 w 6096000"/>
              <a:gd name="connsiteY9" fmla="*/ 1281113 h 6858000"/>
              <a:gd name="connsiteX10" fmla="*/ 6096000 w 6096000"/>
              <a:gd name="connsiteY10" fmla="*/ 6858000 h 6858000"/>
              <a:gd name="connsiteX11" fmla="*/ 5848350 w 6096000"/>
              <a:gd name="connsiteY11" fmla="*/ 6858000 h 6858000"/>
              <a:gd name="connsiteX12" fmla="*/ 0 w 6096000"/>
              <a:gd name="connsiteY1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96000" h="6858000">
                <a:moveTo>
                  <a:pt x="6069807" y="975600"/>
                </a:moveTo>
                <a:lnTo>
                  <a:pt x="6096000" y="975600"/>
                </a:lnTo>
                <a:lnTo>
                  <a:pt x="6096000" y="1014413"/>
                </a:lnTo>
                <a:lnTo>
                  <a:pt x="6069807" y="1014413"/>
                </a:lnTo>
                <a:close/>
                <a:moveTo>
                  <a:pt x="0" y="0"/>
                </a:moveTo>
                <a:lnTo>
                  <a:pt x="5777707" y="0"/>
                </a:lnTo>
                <a:lnTo>
                  <a:pt x="5777707" y="1014413"/>
                </a:lnTo>
                <a:lnTo>
                  <a:pt x="5777707" y="1265494"/>
                </a:lnTo>
                <a:lnTo>
                  <a:pt x="5777707" y="1281113"/>
                </a:lnTo>
                <a:lnTo>
                  <a:pt x="6096000" y="1281113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1800000" anchor="t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l-NL" dirty="0"/>
              <a:t>Klik op het pictogram om een afbeelding in te voegen</a:t>
            </a:r>
          </a:p>
        </p:txBody>
      </p:sp>
      <p:sp>
        <p:nvSpPr>
          <p:cNvPr id="28" name="Vertrouwelijkheidsniveau">
            <a:extLst>
              <a:ext uri="{FF2B5EF4-FFF2-40B4-BE49-F238E27FC236}">
                <a16:creationId xmlns:a16="http://schemas.microsoft.com/office/drawing/2014/main" id="{233E6339-A3B7-4F01-A9A8-3BA0F6CFAD1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29" name="Ondertitel 2">
            <a:extLst>
              <a:ext uri="{FF2B5EF4-FFF2-40B4-BE49-F238E27FC236}">
                <a16:creationId xmlns:a16="http://schemas.microsoft.com/office/drawing/2014/main" id="{CC6EB04B-3622-4850-A8B2-65C8523784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552000" y="3657601"/>
            <a:ext cx="5004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30" name="Titel 1">
            <a:extLst>
              <a:ext uri="{FF2B5EF4-FFF2-40B4-BE49-F238E27FC236}">
                <a16:creationId xmlns:a16="http://schemas.microsoft.com/office/drawing/2014/main" id="{170997DC-0B66-445A-9CA4-DC2FB480E2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52000" y="2120417"/>
            <a:ext cx="5004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16">
            <a:extLst>
              <a:ext uri="{FF2B5EF4-FFF2-40B4-BE49-F238E27FC236}">
                <a16:creationId xmlns:a16="http://schemas.microsoft.com/office/drawing/2014/main" id="{42907EF7-49B3-46B9-ACD2-A3F3E160AF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52000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0" name="Tijdelijke aanduiding voor tekst 8">
            <a:extLst>
              <a:ext uri="{FF2B5EF4-FFF2-40B4-BE49-F238E27FC236}">
                <a16:creationId xmlns:a16="http://schemas.microsoft.com/office/drawing/2014/main" id="{DF9EB481-DA3C-4E44-9FE2-E6F7ED8E58A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52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0A6A365-BFF5-4B16-B1E9-D831984D56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9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21421F68-1BEF-403F-B0C5-AAC49C6A096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30000" y="2350800"/>
            <a:ext cx="10922400" cy="396406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E8395B0-5BEF-4071-A7D0-AC6F71F066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Vertrouwelijkheidsniveau">
            <a:extLst>
              <a:ext uri="{FF2B5EF4-FFF2-40B4-BE49-F238E27FC236}">
                <a16:creationId xmlns:a16="http://schemas.microsoft.com/office/drawing/2014/main" id="{81E8D0CB-07CC-4FF4-B9A2-3BEAACD9AE9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E61CC0-169D-4A88-BF15-A47DE22E8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87499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630000" y="2350800"/>
            <a:ext cx="50038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552000" y="2350800"/>
            <a:ext cx="50112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260C6DF3-2547-4188-B44C-E1C924D734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7" name="Vertrouwelijkheidsniveau">
            <a:extLst>
              <a:ext uri="{FF2B5EF4-FFF2-40B4-BE49-F238E27FC236}">
                <a16:creationId xmlns:a16="http://schemas.microsoft.com/office/drawing/2014/main" id="{1B09E170-CA11-4EE2-B82E-0AD6B2F1C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B1CF7121-85E0-45D3-B910-BCF8E25FEC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67094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6552000" y="2350799"/>
            <a:ext cx="5004000" cy="3963600"/>
          </a:xfrm>
        </p:spPr>
        <p:txBody>
          <a:bodyPr/>
          <a:lstStyle>
            <a:lvl1pPr marL="316800" indent="-316800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30000" indent="-316800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A7984020-B91C-4CFF-88ED-501B2109C66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F17C0AA7-9F88-4479-B7CF-C1BB31AB870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C1E2EA9-BE63-4625-B099-2271F692D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281950"/>
            <a:ext cx="500400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id="{6C2A6650-CEC0-489B-BFC0-04E78F01962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342508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 hasCustomPrompt="1"/>
          </p:nvPr>
        </p:nvSpPr>
        <p:spPr>
          <a:xfrm>
            <a:off x="630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30000" y="5298141"/>
            <a:ext cx="10923588" cy="923272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8E684C-7D4C-426C-AC24-E424245763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Vertrouwelijkheidsniveau">
            <a:extLst>
              <a:ext uri="{FF2B5EF4-FFF2-40B4-BE49-F238E27FC236}">
                <a16:creationId xmlns:a16="http://schemas.microsoft.com/office/drawing/2014/main" id="{D32BCAE4-C367-4016-B734-236CBBFED4D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3541668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verticaal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0FA47D1B-42CA-4E2B-B2E8-239884DF4BD3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498305 w 6096000"/>
              <a:gd name="connsiteY1" fmla="*/ 0 h 6858000"/>
              <a:gd name="connsiteX2" fmla="*/ 5853600 w 6096000"/>
              <a:gd name="connsiteY2" fmla="*/ 0 h 6858000"/>
              <a:gd name="connsiteX3" fmla="*/ 5862636 w 6096000"/>
              <a:gd name="connsiteY3" fmla="*/ 0 h 6858000"/>
              <a:gd name="connsiteX4" fmla="*/ 5862636 w 6096000"/>
              <a:gd name="connsiteY4" fmla="*/ 712471 h 6858000"/>
              <a:gd name="connsiteX5" fmla="*/ 6096000 w 6096000"/>
              <a:gd name="connsiteY5" fmla="*/ 712471 h 6858000"/>
              <a:gd name="connsiteX6" fmla="*/ 6096000 w 6096000"/>
              <a:gd name="connsiteY6" fmla="*/ 961200 h 6858000"/>
              <a:gd name="connsiteX7" fmla="*/ 6096000 w 6096000"/>
              <a:gd name="connsiteY7" fmla="*/ 1891881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498305" y="0"/>
                </a:lnTo>
                <a:lnTo>
                  <a:pt x="5853600" y="0"/>
                </a:lnTo>
                <a:lnTo>
                  <a:pt x="5862636" y="0"/>
                </a:lnTo>
                <a:lnTo>
                  <a:pt x="5862636" y="712471"/>
                </a:lnTo>
                <a:lnTo>
                  <a:pt x="6096000" y="712471"/>
                </a:lnTo>
                <a:lnTo>
                  <a:pt x="6096000" y="961200"/>
                </a:lnTo>
                <a:lnTo>
                  <a:pt x="6096000" y="1891881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6552000" y="1052513"/>
            <a:ext cx="5004000" cy="5168900"/>
          </a:xfrm>
        </p:spPr>
        <p:txBody>
          <a:bodyPr anchor="ctr" anchorCtr="0"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F508C5A-8D78-4219-976E-46DFA0C4F8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3039154"/>
            <a:ext cx="500380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11F2E84-2AC4-4E76-AB35-4DF5275224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6" name="Vertrouwelijkheidsniveau">
            <a:extLst>
              <a:ext uri="{FF2B5EF4-FFF2-40B4-BE49-F238E27FC236}">
                <a16:creationId xmlns:a16="http://schemas.microsoft.com/office/drawing/2014/main" id="{42A8670A-3771-498C-BCA7-1CEC86864E8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408136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 hasCustomPrompt="1"/>
          </p:nvPr>
        </p:nvSpPr>
        <p:spPr>
          <a:xfrm>
            <a:off x="6552000" y="2350800"/>
            <a:ext cx="50040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dianummer 13">
            <a:extLst>
              <a:ext uri="{FF2B5EF4-FFF2-40B4-BE49-F238E27FC236}">
                <a16:creationId xmlns:a16="http://schemas.microsoft.com/office/drawing/2014/main" id="{0E24862E-A238-48C9-966B-53C0A9936E1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6">
            <a:extLst>
              <a:ext uri="{FF2B5EF4-FFF2-40B4-BE49-F238E27FC236}">
                <a16:creationId xmlns:a16="http://schemas.microsoft.com/office/drawing/2014/main" id="{9C42D806-99A5-4854-9BB7-C93AB66EA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281950"/>
            <a:ext cx="5004000" cy="10692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id="{4BAFB278-E939-4041-A70B-47CB8943C72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F4CFC7BE-2502-4C51-AFEA-F92D9746773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339343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5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0000" y="1281950"/>
            <a:ext cx="10933200" cy="1069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000" y="2349499"/>
            <a:ext cx="10933200" cy="396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0C4A9ED-10BC-4655-9631-74B32DCB2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48400" y="6528572"/>
            <a:ext cx="511200" cy="1836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113A800-9FFB-4505-9B39-BBE671EBBBE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06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0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Tx/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Tx/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b="1" i="0" kern="1200">
          <a:solidFill>
            <a:schemeClr val="accent1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ndertitel 22"/>
          <p:cNvSpPr>
            <a:spLocks noGrp="1"/>
          </p:cNvSpPr>
          <p:nvPr>
            <p:ph type="subTitle" idx="1"/>
          </p:nvPr>
        </p:nvSpPr>
        <p:spPr>
          <a:xfrm>
            <a:off x="6555600" y="5137922"/>
            <a:ext cx="5004000" cy="137160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11 februari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endParaRPr lang="nl-NL" sz="1400" dirty="0">
              <a:solidFill>
                <a:srgbClr val="000000"/>
              </a:solidFill>
              <a:latin typeface="Verdan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Christian Oberdorfer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400" dirty="0">
                <a:solidFill>
                  <a:srgbClr val="000000"/>
                </a:solidFill>
                <a:latin typeface="Verdana"/>
              </a:rPr>
              <a:t>Daniël Cuny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400" dirty="0">
                <a:solidFill>
                  <a:srgbClr val="000000"/>
                </a:solidFill>
                <a:latin typeface="Verdana"/>
              </a:rPr>
              <a:t>Martijn Marijnen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2" name="Titel 21"/>
          <p:cNvSpPr>
            <a:spLocks noGrp="1"/>
          </p:cNvSpPr>
          <p:nvPr>
            <p:ph type="ctrTitle"/>
          </p:nvPr>
        </p:nvSpPr>
        <p:spPr>
          <a:xfrm>
            <a:off x="6242065" y="2271419"/>
            <a:ext cx="5791784" cy="1403350"/>
          </a:xfrm>
        </p:spPr>
        <p:txBody>
          <a:bodyPr>
            <a:normAutofit fontScale="90000"/>
          </a:bodyPr>
          <a:lstStyle/>
          <a:p>
            <a:pPr algn="ctr"/>
            <a:br>
              <a:rPr lang="nl-NL" sz="1800" dirty="0"/>
            </a:br>
            <a:br>
              <a:rPr lang="nl-NL" sz="2800" dirty="0"/>
            </a:br>
            <a:br>
              <a:rPr lang="nl-NL" sz="2800" dirty="0"/>
            </a:br>
            <a:r>
              <a:rPr lang="nl-NL" sz="2800" b="1" dirty="0"/>
              <a:t>Thematafel energiemonitoring</a:t>
            </a:r>
            <a:br>
              <a:rPr lang="nl-NL" sz="3600" dirty="0"/>
            </a:br>
            <a:r>
              <a:rPr lang="nl-NL" sz="2000" i="1" dirty="0"/>
              <a:t>resultaten + vervolg</a:t>
            </a:r>
            <a:br>
              <a:rPr lang="nl-NL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nl-NL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ijdelijke aanduiding voor tekst 2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nl-NL" dirty="0"/>
              <a:t>RWS </a:t>
            </a:r>
            <a:r>
              <a:rPr lang="nl-NL" dirty="0" err="1"/>
              <a:t>BEdrijfsVERTROUWELIJK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93B359-CF0D-4389-949E-16A33FCBB3EC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33"/>
          <a:stretch>
            <a:fillRect/>
          </a:stretch>
        </p:blipFill>
        <p:spPr bwMode="auto">
          <a:xfrm>
            <a:off x="0" y="1478769"/>
            <a:ext cx="6096000" cy="4845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DAC5B9EF-E7F2-E6FF-4044-E2F66D5F8B4A}"/>
              </a:ext>
            </a:extLst>
          </p:cNvPr>
          <p:cNvSpPr txBox="1"/>
          <p:nvPr/>
        </p:nvSpPr>
        <p:spPr>
          <a:xfrm>
            <a:off x="202223" y="145829"/>
            <a:ext cx="4690214" cy="1200329"/>
          </a:xfrm>
          <a:prstGeom prst="rect">
            <a:avLst/>
          </a:prstGeom>
          <a:solidFill>
            <a:srgbClr val="A6D5C7"/>
          </a:solidFill>
        </p:spPr>
        <p:txBody>
          <a:bodyPr wrap="square" rtlCol="0">
            <a:spAutoFit/>
          </a:bodyPr>
          <a:lstStyle/>
          <a:p>
            <a:r>
              <a:rPr lang="nl-NL" sz="1200" dirty="0"/>
              <a:t>Ontwikkeld in samenwerking met de marktpartijen: </a:t>
            </a:r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>
              <a:highlight>
                <a:srgbClr val="FFFF00"/>
              </a:highlight>
            </a:endParaRPr>
          </a:p>
          <a:p>
            <a:endParaRPr lang="nl-NL" sz="1200" dirty="0">
              <a:highlight>
                <a:srgbClr val="FFFF00"/>
              </a:highlight>
            </a:endParaRPr>
          </a:p>
          <a:p>
            <a:r>
              <a:rPr lang="nl-NL" sz="1200" dirty="0"/>
              <a:t>Product van programma DGAM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66F6633F-6382-D192-27FD-1CF504810B16}"/>
              </a:ext>
            </a:extLst>
          </p:cNvPr>
          <p:cNvSpPr/>
          <p:nvPr/>
        </p:nvSpPr>
        <p:spPr>
          <a:xfrm>
            <a:off x="310033" y="419918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80B156A9-5C2F-49DB-ED23-62C6B7195B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11" y="275893"/>
            <a:ext cx="4357504" cy="108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7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0DC3FD12-0AD6-2637-A448-5032806796E0}"/>
              </a:ext>
            </a:extLst>
          </p:cNvPr>
          <p:cNvSpPr/>
          <p:nvPr/>
        </p:nvSpPr>
        <p:spPr>
          <a:xfrm>
            <a:off x="1151718" y="1041503"/>
            <a:ext cx="10080000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27947B0-80DC-3D75-2097-0EC00FB5F93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Resultaten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214849F-9599-B447-05C3-DEA9C30DC97E}"/>
              </a:ext>
            </a:extLst>
          </p:cNvPr>
          <p:cNvSpPr txBox="1"/>
          <p:nvPr/>
        </p:nvSpPr>
        <p:spPr>
          <a:xfrm>
            <a:off x="1350473" y="1089959"/>
            <a:ext cx="28074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Doelstelling 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B3BECE4-4609-14D7-DCBE-11B82BDF7431}"/>
              </a:ext>
            </a:extLst>
          </p:cNvPr>
          <p:cNvSpPr txBox="1"/>
          <p:nvPr/>
        </p:nvSpPr>
        <p:spPr>
          <a:xfrm>
            <a:off x="1350473" y="1659008"/>
            <a:ext cx="9894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 een team van specialisten vaststellen van een definitie van energiemeting, varianten en toegevoegde waarde en de data / informatie waarmee deze inzichten gegenereerd kunnen worden.</a:t>
            </a:r>
            <a:endParaRPr kumimoji="0" lang="nl-NL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FB0334B-B9E3-42A7-185D-7E2010DE8680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5F760747-D20E-F5D3-C4EC-121131D3E7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C2FE19FE-9A16-2107-1CDE-B5549A695E42}"/>
              </a:ext>
            </a:extLst>
          </p:cNvPr>
          <p:cNvSpPr txBox="1"/>
          <p:nvPr/>
        </p:nvSpPr>
        <p:spPr>
          <a:xfrm>
            <a:off x="1337451" y="2255933"/>
            <a:ext cx="6167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Hoe gaan wij dit doel bereiken 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FCE6449-FC27-E156-CB8A-0A10F9017C10}"/>
              </a:ext>
            </a:extLst>
          </p:cNvPr>
          <p:cNvSpPr txBox="1"/>
          <p:nvPr/>
        </p:nvSpPr>
        <p:spPr>
          <a:xfrm>
            <a:off x="1337451" y="2824982"/>
            <a:ext cx="98942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 het – in workshopvorm - beantwoorden van drie vragen:</a:t>
            </a:r>
          </a:p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Welke energiemonitoring is </a:t>
            </a: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relevant om toe te passen </a:t>
            </a: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 de objecten van RWS?</a:t>
            </a:r>
          </a:p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 welke metingen </a:t>
            </a: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 dit inzicht gegenereerd worden?</a:t>
            </a:r>
          </a:p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Welk onderscheid is er te maken voor verschillende objecttypen </a:t>
            </a: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(brug, tunnel, sluis)?</a:t>
            </a:r>
            <a:endParaRPr kumimoji="0" lang="nl-NL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AC1D53D-7BFE-0B8F-BB07-BBA003CC4736}"/>
              </a:ext>
            </a:extLst>
          </p:cNvPr>
          <p:cNvSpPr txBox="1"/>
          <p:nvPr/>
        </p:nvSpPr>
        <p:spPr>
          <a:xfrm>
            <a:off x="1343962" y="3872122"/>
            <a:ext cx="6167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 is de aanpak hiervoor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FC97094-59E1-BBF2-CF20-990CDAEE8FC4}"/>
              </a:ext>
            </a:extLst>
          </p:cNvPr>
          <p:cNvSpPr txBox="1"/>
          <p:nvPr/>
        </p:nvSpPr>
        <p:spPr>
          <a:xfrm>
            <a:off x="1343962" y="4441171"/>
            <a:ext cx="9894267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Convergeren en divergeren: optimaal gebruik maken van de kennis </a:t>
            </a:r>
            <a:r>
              <a:rPr lang="nl-NL" sz="1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vd</a:t>
            </a: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specialisten:</a:t>
            </a:r>
          </a:p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Individueel de vragen beantwoorden, gezamenlijk de antwoorden bespreken en de rode lijn vaststellen</a:t>
            </a:r>
          </a:p>
          <a:p>
            <a:pPr lvl="0">
              <a:lnSpc>
                <a:spcPts val="1500"/>
              </a:lnSpc>
              <a:defRPr/>
            </a:pP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Resultaten samenvatten.</a:t>
            </a:r>
            <a:endParaRPr kumimoji="0" lang="nl-NL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2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ADF9-4C74-B2E3-5D58-73FCE8355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F323B943-248B-890F-55ED-5E042790C092}"/>
              </a:ext>
            </a:extLst>
          </p:cNvPr>
          <p:cNvSpPr/>
          <p:nvPr/>
        </p:nvSpPr>
        <p:spPr>
          <a:xfrm>
            <a:off x="129396" y="709570"/>
            <a:ext cx="11933208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6E86C23D-2D32-3419-4099-59D778B0727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Resultaten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1D47D41-A418-5C7D-F151-C584F45AD7BE}"/>
              </a:ext>
            </a:extLst>
          </p:cNvPr>
          <p:cNvSpPr txBox="1"/>
          <p:nvPr/>
        </p:nvSpPr>
        <p:spPr>
          <a:xfrm>
            <a:off x="1350473" y="1089959"/>
            <a:ext cx="91996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Welke energiemonitoring is </a:t>
            </a: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relevant om toe te passen </a:t>
            </a:r>
            <a:r>
              <a:rPr lang="nl-NL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 de objecten van RWS?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02FCC34E-21AE-EA0C-9647-A9F13547ED6D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CFAA653D-472E-983A-E0E3-C28D0135B6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17F6F773-2931-616C-E0F4-8D8DD4BCD33B}"/>
              </a:ext>
            </a:extLst>
          </p:cNvPr>
          <p:cNvSpPr txBox="1"/>
          <p:nvPr/>
        </p:nvSpPr>
        <p:spPr>
          <a:xfrm>
            <a:off x="1337450" y="2186628"/>
            <a:ext cx="9894267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kumimoji="0" lang="nl-NL" sz="1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Er zijn 5 hoofdredenen om energiemonitoring toe te passen: </a:t>
            </a:r>
          </a:p>
        </p:txBody>
      </p: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E3F4005E-B8C5-E71B-2DC0-35DB16730135}"/>
              </a:ext>
            </a:extLst>
          </p:cNvPr>
          <p:cNvSpPr/>
          <p:nvPr/>
        </p:nvSpPr>
        <p:spPr>
          <a:xfrm>
            <a:off x="326661" y="2681001"/>
            <a:ext cx="2074161" cy="769381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Compliance</a:t>
            </a: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9C80AA41-E5ED-C6AD-AD00-21AC56F500B6}"/>
              </a:ext>
            </a:extLst>
          </p:cNvPr>
          <p:cNvSpPr/>
          <p:nvPr/>
        </p:nvSpPr>
        <p:spPr>
          <a:xfrm>
            <a:off x="2692790" y="2681002"/>
            <a:ext cx="2074161" cy="769381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Sturing energiegebruik (netcongestie)</a:t>
            </a: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4E186082-0945-EFDA-1695-7AA35B8EE4EA}"/>
              </a:ext>
            </a:extLst>
          </p:cNvPr>
          <p:cNvSpPr/>
          <p:nvPr/>
        </p:nvSpPr>
        <p:spPr>
          <a:xfrm>
            <a:off x="5058919" y="2681002"/>
            <a:ext cx="2074161" cy="769381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Conditiemonitoring</a:t>
            </a:r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6AAC7900-9040-964D-D9B4-72FFB9EE8EA2}"/>
              </a:ext>
            </a:extLst>
          </p:cNvPr>
          <p:cNvSpPr/>
          <p:nvPr/>
        </p:nvSpPr>
        <p:spPr>
          <a:xfrm>
            <a:off x="7425048" y="2681002"/>
            <a:ext cx="2074161" cy="769381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Power </a:t>
            </a:r>
            <a:r>
              <a:rPr lang="nl-NL" sz="1400" dirty="0" err="1">
                <a:solidFill>
                  <a:sysClr val="windowText" lastClr="000000"/>
                </a:solidFill>
              </a:rPr>
              <a:t>Quality</a:t>
            </a:r>
            <a:endParaRPr lang="nl-NL" sz="1400" dirty="0">
              <a:solidFill>
                <a:sysClr val="windowText" lastClr="000000"/>
              </a:solidFill>
            </a:endParaRP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BF44F71D-529B-683B-FC5C-4E78799FAAA1}"/>
              </a:ext>
            </a:extLst>
          </p:cNvPr>
          <p:cNvSpPr/>
          <p:nvPr/>
        </p:nvSpPr>
        <p:spPr>
          <a:xfrm>
            <a:off x="9791178" y="2681002"/>
            <a:ext cx="2074161" cy="769381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Verduurzaming</a:t>
            </a:r>
          </a:p>
        </p:txBody>
      </p:sp>
      <p:sp>
        <p:nvSpPr>
          <p:cNvPr id="26" name="Rechthoek: afgeronde hoeken 25">
            <a:extLst>
              <a:ext uri="{FF2B5EF4-FFF2-40B4-BE49-F238E27FC236}">
                <a16:creationId xmlns:a16="http://schemas.microsoft.com/office/drawing/2014/main" id="{A01AA78C-FA53-516A-E7B4-85CCF5AFF8E6}"/>
              </a:ext>
            </a:extLst>
          </p:cNvPr>
          <p:cNvSpPr/>
          <p:nvPr/>
        </p:nvSpPr>
        <p:spPr>
          <a:xfrm>
            <a:off x="313392" y="3856893"/>
            <a:ext cx="2074161" cy="1612254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Aantonen dat beheerobject voldoet aan eisen rondom energiegebruik (geen netvervuiling e.d.)</a:t>
            </a:r>
          </a:p>
        </p:txBody>
      </p:sp>
      <p:sp>
        <p:nvSpPr>
          <p:cNvPr id="27" name="Rechthoek: afgeronde hoeken 26">
            <a:extLst>
              <a:ext uri="{FF2B5EF4-FFF2-40B4-BE49-F238E27FC236}">
                <a16:creationId xmlns:a16="http://schemas.microsoft.com/office/drawing/2014/main" id="{6BBB6EDB-E8A1-C5D4-3B70-F571CE8616EE}"/>
              </a:ext>
            </a:extLst>
          </p:cNvPr>
          <p:cNvSpPr/>
          <p:nvPr/>
        </p:nvSpPr>
        <p:spPr>
          <a:xfrm>
            <a:off x="2686156" y="3856893"/>
            <a:ext cx="2074161" cy="1612254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Inzichtelijk maken van de energie- huishouding (inzicht in </a:t>
            </a:r>
            <a:r>
              <a:rPr lang="nl-NL" sz="1400" dirty="0" err="1">
                <a:solidFill>
                  <a:sysClr val="windowText" lastClr="000000"/>
                </a:solidFill>
              </a:rPr>
              <a:t>vebruik</a:t>
            </a:r>
            <a:r>
              <a:rPr lang="nl-NL" sz="1400" dirty="0">
                <a:solidFill>
                  <a:sysClr val="windowText" lastClr="000000"/>
                </a:solidFill>
              </a:rPr>
              <a:t>, ruimte maken op net)</a:t>
            </a:r>
          </a:p>
        </p:txBody>
      </p:sp>
      <p:sp>
        <p:nvSpPr>
          <p:cNvPr id="28" name="Rechthoek: afgeronde hoeken 27">
            <a:extLst>
              <a:ext uri="{FF2B5EF4-FFF2-40B4-BE49-F238E27FC236}">
                <a16:creationId xmlns:a16="http://schemas.microsoft.com/office/drawing/2014/main" id="{52AD9B10-5A71-69B4-7292-467917AA53B5}"/>
              </a:ext>
            </a:extLst>
          </p:cNvPr>
          <p:cNvSpPr/>
          <p:nvPr/>
        </p:nvSpPr>
        <p:spPr>
          <a:xfrm>
            <a:off x="5058920" y="3856893"/>
            <a:ext cx="2074161" cy="1612254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Keuzes kunnen maken in onderhoud, gebruik en vervangmomenten o.b.v. data</a:t>
            </a:r>
          </a:p>
        </p:txBody>
      </p:sp>
      <p:sp>
        <p:nvSpPr>
          <p:cNvPr id="29" name="Rechthoek: afgeronde hoeken 28">
            <a:extLst>
              <a:ext uri="{FF2B5EF4-FFF2-40B4-BE49-F238E27FC236}">
                <a16:creationId xmlns:a16="http://schemas.microsoft.com/office/drawing/2014/main" id="{3C2A3C13-F972-EAA5-957D-D5F99CF27047}"/>
              </a:ext>
            </a:extLst>
          </p:cNvPr>
          <p:cNvSpPr/>
          <p:nvPr/>
        </p:nvSpPr>
        <p:spPr>
          <a:xfrm>
            <a:off x="7431684" y="3856893"/>
            <a:ext cx="2074161" cy="1612254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Inzicht in kwaliteit stroom, detecteren afwijkingen en verlengen levensduur</a:t>
            </a:r>
          </a:p>
        </p:txBody>
      </p:sp>
      <p:sp>
        <p:nvSpPr>
          <p:cNvPr id="30" name="Rechthoek: afgeronde hoeken 29">
            <a:extLst>
              <a:ext uri="{FF2B5EF4-FFF2-40B4-BE49-F238E27FC236}">
                <a16:creationId xmlns:a16="http://schemas.microsoft.com/office/drawing/2014/main" id="{6B691D86-E0D7-DC71-DD65-ED31FE1C4906}"/>
              </a:ext>
            </a:extLst>
          </p:cNvPr>
          <p:cNvSpPr/>
          <p:nvPr/>
        </p:nvSpPr>
        <p:spPr>
          <a:xfrm>
            <a:off x="9804447" y="3820148"/>
            <a:ext cx="2074161" cy="1612254"/>
          </a:xfrm>
          <a:prstGeom prst="roundRect">
            <a:avLst/>
          </a:prstGeom>
          <a:solidFill>
            <a:srgbClr val="E5F5FF"/>
          </a:solidFill>
          <a:ln>
            <a:solidFill>
              <a:srgbClr val="003E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Inzicht in </a:t>
            </a:r>
            <a:r>
              <a:rPr lang="nl-NL" sz="1400" dirty="0" err="1">
                <a:solidFill>
                  <a:sysClr val="windowText" lastClr="000000"/>
                </a:solidFill>
              </a:rPr>
              <a:t>potentiele</a:t>
            </a:r>
            <a:r>
              <a:rPr lang="nl-NL" sz="1400" dirty="0">
                <a:solidFill>
                  <a:sysClr val="windowText" lastClr="000000"/>
                </a:solidFill>
              </a:rPr>
              <a:t> en gerealiseerde energiereductie </a:t>
            </a:r>
          </a:p>
        </p:txBody>
      </p:sp>
      <p:cxnSp>
        <p:nvCxnSpPr>
          <p:cNvPr id="33" name="Rechte verbindingslijn 32">
            <a:extLst>
              <a:ext uri="{FF2B5EF4-FFF2-40B4-BE49-F238E27FC236}">
                <a16:creationId xmlns:a16="http://schemas.microsoft.com/office/drawing/2014/main" id="{AE2848CF-D9FC-8D6A-5292-8F0E43B4B87B}"/>
              </a:ext>
            </a:extLst>
          </p:cNvPr>
          <p:cNvCxnSpPr/>
          <p:nvPr/>
        </p:nvCxnSpPr>
        <p:spPr>
          <a:xfrm>
            <a:off x="2516038" y="2698692"/>
            <a:ext cx="0" cy="2788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0A88E73E-9B67-09BF-5F59-7FD26A0BA692}"/>
              </a:ext>
            </a:extLst>
          </p:cNvPr>
          <p:cNvCxnSpPr/>
          <p:nvPr/>
        </p:nvCxnSpPr>
        <p:spPr>
          <a:xfrm>
            <a:off x="7289322" y="2698692"/>
            <a:ext cx="0" cy="2788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9BFC724F-258B-8255-1BCC-9179BB3FB5F5}"/>
              </a:ext>
            </a:extLst>
          </p:cNvPr>
          <p:cNvCxnSpPr/>
          <p:nvPr/>
        </p:nvCxnSpPr>
        <p:spPr>
          <a:xfrm>
            <a:off x="4902680" y="2698692"/>
            <a:ext cx="0" cy="2788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35">
            <a:extLst>
              <a:ext uri="{FF2B5EF4-FFF2-40B4-BE49-F238E27FC236}">
                <a16:creationId xmlns:a16="http://schemas.microsoft.com/office/drawing/2014/main" id="{EF020EDE-E31A-7E0E-B045-94678F657D43}"/>
              </a:ext>
            </a:extLst>
          </p:cNvPr>
          <p:cNvCxnSpPr/>
          <p:nvPr/>
        </p:nvCxnSpPr>
        <p:spPr>
          <a:xfrm>
            <a:off x="9675964" y="2698692"/>
            <a:ext cx="0" cy="2788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52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0" grpId="0" animBg="1"/>
      <p:bldP spid="11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2A94F-B304-FCAC-7549-167744CF4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32130BB-85D4-8B22-ECE7-AB36C3507E6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Resultaten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CFE2F54-DD2B-F8DF-67A7-1D8A1AED8048}"/>
              </a:ext>
            </a:extLst>
          </p:cNvPr>
          <p:cNvSpPr txBox="1"/>
          <p:nvPr/>
        </p:nvSpPr>
        <p:spPr>
          <a:xfrm>
            <a:off x="1350473" y="1089959"/>
            <a:ext cx="9199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 welke metingen </a:t>
            </a:r>
            <a:r>
              <a:rPr lang="nl-NL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 dit inzicht gegenereerd worden?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B4E04DEA-6217-92B5-F46B-FC7B25EC2720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9D7CE721-FAFE-D794-5FE5-E0EDCE34EC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148212B9-5B21-7841-453E-E6402D9E9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402622"/>
              </p:ext>
            </p:extLst>
          </p:nvPr>
        </p:nvGraphicFramePr>
        <p:xfrm>
          <a:off x="427806" y="2154874"/>
          <a:ext cx="10905067" cy="3743160"/>
        </p:xfrm>
        <a:graphic>
          <a:graphicData uri="http://schemas.openxmlformats.org/drawingml/2006/table">
            <a:tbl>
              <a:tblPr/>
              <a:tblGrid>
                <a:gridCol w="2462043">
                  <a:extLst>
                    <a:ext uri="{9D8B030D-6E8A-4147-A177-3AD203B41FA5}">
                      <a16:colId xmlns:a16="http://schemas.microsoft.com/office/drawing/2014/main" val="1221559205"/>
                    </a:ext>
                  </a:extLst>
                </a:gridCol>
                <a:gridCol w="4844623">
                  <a:extLst>
                    <a:ext uri="{9D8B030D-6E8A-4147-A177-3AD203B41FA5}">
                      <a16:colId xmlns:a16="http://schemas.microsoft.com/office/drawing/2014/main" val="1253139632"/>
                    </a:ext>
                  </a:extLst>
                </a:gridCol>
                <a:gridCol w="3598401">
                  <a:extLst>
                    <a:ext uri="{9D8B030D-6E8A-4147-A177-3AD203B41FA5}">
                      <a16:colId xmlns:a16="http://schemas.microsoft.com/office/drawing/2014/main" val="2572738277"/>
                    </a:ext>
                  </a:extLst>
                </a:gridCol>
              </a:tblGrid>
              <a:tr h="308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Doelstelling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Informatiebehoefte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Aanbevolen meetapparatuur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668044"/>
                  </a:ext>
                </a:extLst>
              </a:tr>
              <a:tr h="7284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Compliance</a:t>
                      </a:r>
                      <a:endParaRPr lang="nl-NL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Aantonen energiereductie, voldoen aan CSRD/ISO50001, verstoringen voorkomen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PQ meter klasse A op hoofdmeterniveau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841196"/>
                  </a:ext>
                </a:extLst>
              </a:tr>
              <a:tr h="5185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Netcongestie &amp; W&amp;R</a:t>
                      </a:r>
                      <a:endParaRPr lang="nl-NL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Piekbelasting beperken, load </a:t>
                      </a:r>
                      <a:r>
                        <a:rPr lang="nl-NL" sz="1400" dirty="0" err="1">
                          <a:solidFill>
                            <a:srgbClr val="00B050"/>
                          </a:solidFill>
                        </a:rPr>
                        <a:t>balancing</a:t>
                      </a: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, rapportageverplichting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PQ meter klasse A, afhankelijk van doel en plaatsing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755671"/>
                  </a:ext>
                </a:extLst>
              </a:tr>
              <a:tr h="7284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Conditiemonitoring</a:t>
                      </a:r>
                      <a:endParaRPr lang="nl-NL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Inzicht in verbruik, anomalieën, strategische besluitvorming, proactief onderhoud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Mix van Basic PQ, klasse S (per trafo), klasse A (kritische apparatuur)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99150"/>
                  </a:ext>
                </a:extLst>
              </a:tr>
              <a:tr h="7284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Power </a:t>
                      </a:r>
                      <a:r>
                        <a:rPr lang="nl-NL" sz="1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Quality</a:t>
                      </a:r>
                      <a:endParaRPr lang="nl-NL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Inzicht in voeding en functioneren, veiligheid, levensduur verlengen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PQ meter klasse A, ingangsmeting voldoende, detailmetingen optioneel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584494"/>
                  </a:ext>
                </a:extLst>
              </a:tr>
              <a:tr h="7284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Verduurzaming</a:t>
                      </a:r>
                      <a:endParaRPr lang="nl-NL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00B050"/>
                          </a:solidFill>
                        </a:rPr>
                        <a:t>Inzicht in verbruik, benchmarken, bewustwording, procesoptimalisatie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>
                          <a:solidFill>
                            <a:srgbClr val="7030A0"/>
                          </a:solidFill>
                        </a:rPr>
                        <a:t>Basic PQ, plaatsing afhankelijk van wens (hoofd- of bouwdeelniveau)</a:t>
                      </a:r>
                    </a:p>
                  </a:txBody>
                  <a:tcPr marL="93871" marR="93871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759191"/>
                  </a:ext>
                </a:extLst>
              </a:tr>
            </a:tbl>
          </a:graphicData>
        </a:graphic>
      </p:graphicFrame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B15906BD-1576-13E2-840B-AF384320ADF2}"/>
              </a:ext>
            </a:extLst>
          </p:cNvPr>
          <p:cNvCxnSpPr/>
          <p:nvPr/>
        </p:nvCxnSpPr>
        <p:spPr>
          <a:xfrm>
            <a:off x="2812211" y="2260121"/>
            <a:ext cx="0" cy="3588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EE286ACA-1EF7-2C15-5C10-9DB693220116}"/>
              </a:ext>
            </a:extLst>
          </p:cNvPr>
          <p:cNvCxnSpPr/>
          <p:nvPr/>
        </p:nvCxnSpPr>
        <p:spPr>
          <a:xfrm>
            <a:off x="7622875" y="2260121"/>
            <a:ext cx="0" cy="3588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33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85BFA-6869-269F-CDF8-FE9737ABD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E06D260B-123A-FB1E-1890-FA986B9A5639}"/>
              </a:ext>
            </a:extLst>
          </p:cNvPr>
          <p:cNvSpPr/>
          <p:nvPr/>
        </p:nvSpPr>
        <p:spPr>
          <a:xfrm>
            <a:off x="1151718" y="1050129"/>
            <a:ext cx="10080000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7DA45D8-67D9-2A0A-FDDF-BEF1F117BEC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Resultaten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588784B-3AAD-CF0D-6242-31886D902B21}"/>
              </a:ext>
            </a:extLst>
          </p:cNvPr>
          <p:cNvSpPr txBox="1"/>
          <p:nvPr/>
        </p:nvSpPr>
        <p:spPr>
          <a:xfrm>
            <a:off x="1350473" y="1089959"/>
            <a:ext cx="9199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Welk onderscheid is er te maken voor verschillende objecttypen </a:t>
            </a:r>
            <a:r>
              <a:rPr lang="nl-NL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(brug, tunnel, sluis)?</a:t>
            </a:r>
            <a:endParaRPr lang="nl-NL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46A0952-6B3E-2C27-63D5-287C29E9BADC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946E74F1-D9FB-C3D0-7C0D-E67B35CD3C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0B982C06-A90B-B8E3-0982-8067DC4B8F32}"/>
              </a:ext>
            </a:extLst>
          </p:cNvPr>
          <p:cNvSpPr txBox="1"/>
          <p:nvPr/>
        </p:nvSpPr>
        <p:spPr>
          <a:xfrm>
            <a:off x="1350473" y="2454046"/>
            <a:ext cx="9894267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Welk onderscheid is er te maken voor verschillende objecttypen </a:t>
            </a:r>
            <a:r>
              <a:rPr lang="nl-NL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(brug, tunnel, sluis)?</a:t>
            </a:r>
            <a:endParaRPr kumimoji="0" lang="nl-NL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BDE2FA2F-3935-3EB1-7F3D-375080FC15D9}"/>
              </a:ext>
            </a:extLst>
          </p:cNvPr>
          <p:cNvSpPr txBox="1"/>
          <p:nvPr/>
        </p:nvSpPr>
        <p:spPr>
          <a:xfrm>
            <a:off x="1350473" y="3148322"/>
            <a:ext cx="9894267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500"/>
              </a:lnSpc>
              <a:buFont typeface="Arial" panose="020B0604020202020204" pitchFamily="34" charset="0"/>
              <a:buChar char="•"/>
              <a:defRPr/>
            </a:pP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 is geen standaard onderscheid te maken per type systeem, er is onderscheid te maken per toe te passen doel. </a:t>
            </a:r>
          </a:p>
          <a:p>
            <a:pPr marL="285750" lvl="0" indent="-285750">
              <a:lnSpc>
                <a:spcPts val="1500"/>
              </a:lnSpc>
              <a:buFont typeface="Arial" panose="020B0604020202020204" pitchFamily="34" charset="0"/>
              <a:buChar char="•"/>
              <a:defRPr/>
            </a:pP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Het toepassen van energiemonitoring voor het ene doel (compliance), brengt vaak ‘gratis’ mogelijkheden voor andere doelen (DGAM, PQM)</a:t>
            </a:r>
          </a:p>
          <a:p>
            <a:pPr marL="285750" lvl="0" indent="-285750">
              <a:lnSpc>
                <a:spcPts val="1500"/>
              </a:lnSpc>
              <a:buFont typeface="Arial" panose="020B0604020202020204" pitchFamily="34" charset="0"/>
              <a:buChar char="•"/>
              <a:defRPr/>
            </a:pP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 zal naargelang de behoefte per object een specifieke invulling van energiemonitoring gemaakt moeten worden op basis van de uitgangspunten in dit verslag.</a:t>
            </a:r>
          </a:p>
          <a:p>
            <a:pPr marL="285750" lvl="0" indent="-285750">
              <a:lnSpc>
                <a:spcPts val="1500"/>
              </a:lnSpc>
              <a:buFont typeface="Arial" panose="020B0604020202020204" pitchFamily="34" charset="0"/>
              <a:buChar char="•"/>
              <a:defRPr/>
            </a:pPr>
            <a:r>
              <a:rPr lang="nl-NL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kwaliteit van de meting die je selecteert hangt af van het doel dat je naleeft</a:t>
            </a:r>
          </a:p>
          <a:p>
            <a:pPr marL="285750" lvl="0" indent="-285750">
              <a:lnSpc>
                <a:spcPts val="1500"/>
              </a:lnSpc>
              <a:buFont typeface="Arial" panose="020B0604020202020204" pitchFamily="34" charset="0"/>
              <a:buChar char="•"/>
              <a:defRPr/>
            </a:pPr>
            <a:endParaRPr kumimoji="0" lang="nl-NL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32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932C3-D923-80AF-C9F3-8FF5D6332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FED84E84-7B13-2E89-593F-E3C73D074499}"/>
              </a:ext>
            </a:extLst>
          </p:cNvPr>
          <p:cNvSpPr/>
          <p:nvPr/>
        </p:nvSpPr>
        <p:spPr>
          <a:xfrm>
            <a:off x="1151718" y="1041503"/>
            <a:ext cx="10080000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82E37C8-99A3-EFD3-AB81-C8743C1E2D0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Resultaten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0E543DA-E573-EC82-AC85-8FA98963E9DF}"/>
              </a:ext>
            </a:extLst>
          </p:cNvPr>
          <p:cNvSpPr txBox="1"/>
          <p:nvPr/>
        </p:nvSpPr>
        <p:spPr>
          <a:xfrm>
            <a:off x="1298717" y="1167593"/>
            <a:ext cx="9199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Conclusie 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85240B9-E2C6-EF4E-EE16-35B922F4E9FB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92B771E0-FC73-444C-70AE-0FAF0F9142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C99DF6AA-33D0-DCD6-24C8-F9F993EDBB62}"/>
              </a:ext>
            </a:extLst>
          </p:cNvPr>
          <p:cNvSpPr txBox="1"/>
          <p:nvPr/>
        </p:nvSpPr>
        <p:spPr>
          <a:xfrm>
            <a:off x="1350473" y="1807066"/>
            <a:ext cx="9894267" cy="3952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500"/>
              </a:lnSpc>
              <a:defRPr/>
            </a:pPr>
            <a:r>
              <a:rPr kumimoji="0" lang="nl-NL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Er is redelijk eenvoudig te stellen hoe we vanuit het programma DGAM met </a:t>
            </a:r>
            <a:r>
              <a:rPr kumimoji="0" lang="nl-NL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energiemonitorin</a:t>
            </a: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om moeten gaan. </a:t>
            </a: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object moet op basis van de 5 pijlers zoals hier gedefinieerd bepaald worden welke informatiebehoefte er benodigd is. </a:t>
            </a:r>
            <a:r>
              <a:rPr lang="nl-NL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Focus op conditiemonitoring</a:t>
            </a:r>
          </a:p>
          <a:p>
            <a:pPr lvl="0">
              <a:lnSpc>
                <a:spcPts val="1500"/>
              </a:lnSpc>
              <a:defRPr/>
            </a:pPr>
            <a:endParaRPr kumimoji="0" lang="nl-NL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 zijn 3 klassen energiemeters. Afhankelijk van de informatiebehoefte wordt een type meter aanbevolen (zie keuzematrix) </a:t>
            </a: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Afhankelijk van de uitkomsten uit bovenstaand wordt energiemonitoring ingericht.</a:t>
            </a: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endParaRPr kumimoji="0" lang="nl-NL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endParaRPr kumimoji="0" lang="nl-NL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Vervolgstap voor de thematafel energiemonitoring is het maken van een stappenplan voor implementatie en het toetsen op werking in de praktijk. </a:t>
            </a:r>
          </a:p>
          <a:p>
            <a:pPr lvl="0">
              <a:lnSpc>
                <a:spcPts val="1500"/>
              </a:lnSpc>
              <a:defRPr/>
            </a:pPr>
            <a:endParaRPr lang="nl-NL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ts val="1500"/>
              </a:lnSpc>
              <a:defRPr/>
            </a:pP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Voor de hand liggend is om hier mee aan de slag te gaan op objecten waar al </a:t>
            </a:r>
            <a:r>
              <a:rPr lang="nl-NL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PQM’s</a:t>
            </a:r>
            <a:r>
              <a:rPr lang="nl-NL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zijn geïnstalleerd maar waar het beoogd gebruik ervan nog niet voldoende is ingericht. 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CFC5D76-E0AB-4026-5311-964AE2D023A1}"/>
              </a:ext>
            </a:extLst>
          </p:cNvPr>
          <p:cNvSpPr txBox="1"/>
          <p:nvPr/>
        </p:nvSpPr>
        <p:spPr>
          <a:xfrm>
            <a:off x="1350473" y="4113757"/>
            <a:ext cx="9199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Vervolg </a:t>
            </a:r>
          </a:p>
        </p:txBody>
      </p:sp>
    </p:spTree>
    <p:extLst>
      <p:ext uri="{BB962C8B-B14F-4D97-AF65-F5344CB8AC3E}">
        <p14:creationId xmlns:p14="http://schemas.microsoft.com/office/powerpoint/2010/main" val="80102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887F39-7568-7A51-2DD0-2C8F14B26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ndertitel 22">
            <a:extLst>
              <a:ext uri="{FF2B5EF4-FFF2-40B4-BE49-F238E27FC236}">
                <a16:creationId xmlns:a16="http://schemas.microsoft.com/office/drawing/2014/main" id="{F9E92CA7-BDCC-BCCC-AD6B-E856CBD9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5600" y="5137922"/>
            <a:ext cx="5004000" cy="137160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11 februari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endParaRPr lang="nl-NL" sz="1400" dirty="0">
              <a:solidFill>
                <a:srgbClr val="000000"/>
              </a:solidFill>
              <a:latin typeface="Verdan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Christian Oberdorfer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400" dirty="0">
                <a:solidFill>
                  <a:srgbClr val="000000"/>
                </a:solidFill>
                <a:latin typeface="Verdana"/>
              </a:rPr>
              <a:t>Daniël Cuny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400" dirty="0">
                <a:solidFill>
                  <a:srgbClr val="000000"/>
                </a:solidFill>
                <a:latin typeface="Verdana"/>
              </a:rPr>
              <a:t>Martijn Marijnen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2" name="Titel 21">
            <a:extLst>
              <a:ext uri="{FF2B5EF4-FFF2-40B4-BE49-F238E27FC236}">
                <a16:creationId xmlns:a16="http://schemas.microsoft.com/office/drawing/2014/main" id="{338CD43B-F4D9-2C3D-75F0-3B62CD245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2065" y="2271419"/>
            <a:ext cx="5791784" cy="1403350"/>
          </a:xfrm>
        </p:spPr>
        <p:txBody>
          <a:bodyPr>
            <a:normAutofit fontScale="90000"/>
          </a:bodyPr>
          <a:lstStyle/>
          <a:p>
            <a:pPr algn="ctr"/>
            <a:br>
              <a:rPr lang="nl-NL" sz="1800" dirty="0"/>
            </a:br>
            <a:br>
              <a:rPr lang="nl-NL" sz="2800" dirty="0"/>
            </a:br>
            <a:br>
              <a:rPr lang="nl-NL" sz="2800" dirty="0"/>
            </a:br>
            <a:r>
              <a:rPr lang="nl-NL" sz="2800" b="1" dirty="0"/>
              <a:t>Thematafel energiemonitoring</a:t>
            </a:r>
            <a:br>
              <a:rPr lang="nl-NL" sz="3600" dirty="0"/>
            </a:br>
            <a:r>
              <a:rPr lang="nl-NL" sz="2000" i="1" dirty="0"/>
              <a:t>vervolg</a:t>
            </a:r>
            <a:br>
              <a:rPr lang="nl-NL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nl-NL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ijdelijke aanduiding voor tekst 25">
            <a:extLst>
              <a:ext uri="{FF2B5EF4-FFF2-40B4-BE49-F238E27FC236}">
                <a16:creationId xmlns:a16="http://schemas.microsoft.com/office/drawing/2014/main" id="{156C9B3F-2587-36BF-7993-90BB2FF302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nl-NL" dirty="0"/>
              <a:t>RWS </a:t>
            </a:r>
            <a:r>
              <a:rPr lang="nl-NL" dirty="0" err="1"/>
              <a:t>BEdrijfsVERTROUWELIJK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CFE9F3-D661-C658-D459-C6A6BE6C998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93B359-CF0D-4389-949E-16A33FCBB3EC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02CA90A2-2EDF-F691-6220-B50E26B06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33"/>
          <a:stretch>
            <a:fillRect/>
          </a:stretch>
        </p:blipFill>
        <p:spPr bwMode="auto">
          <a:xfrm>
            <a:off x="0" y="1478769"/>
            <a:ext cx="6096000" cy="4845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FDE2B69D-D6F6-064C-A7B7-FA83E7ACD33E}"/>
              </a:ext>
            </a:extLst>
          </p:cNvPr>
          <p:cNvSpPr txBox="1"/>
          <p:nvPr/>
        </p:nvSpPr>
        <p:spPr>
          <a:xfrm>
            <a:off x="202223" y="145829"/>
            <a:ext cx="4690214" cy="1200329"/>
          </a:xfrm>
          <a:prstGeom prst="rect">
            <a:avLst/>
          </a:prstGeom>
          <a:solidFill>
            <a:srgbClr val="A6D5C7"/>
          </a:solidFill>
        </p:spPr>
        <p:txBody>
          <a:bodyPr wrap="square" rtlCol="0">
            <a:spAutoFit/>
          </a:bodyPr>
          <a:lstStyle/>
          <a:p>
            <a:r>
              <a:rPr lang="nl-NL" sz="1200" dirty="0"/>
              <a:t>Ontwikkeld in samenwerking met de marktpartijen: </a:t>
            </a:r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>
              <a:highlight>
                <a:srgbClr val="FFFF00"/>
              </a:highlight>
            </a:endParaRPr>
          </a:p>
          <a:p>
            <a:endParaRPr lang="nl-NL" sz="1200" dirty="0">
              <a:highlight>
                <a:srgbClr val="FFFF00"/>
              </a:highlight>
            </a:endParaRPr>
          </a:p>
          <a:p>
            <a:r>
              <a:rPr lang="nl-NL" sz="1200" dirty="0"/>
              <a:t>Product van programma DGAM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CEB77491-C2B4-80EF-9992-F2D0D95CD0D7}"/>
              </a:ext>
            </a:extLst>
          </p:cNvPr>
          <p:cNvSpPr/>
          <p:nvPr/>
        </p:nvSpPr>
        <p:spPr>
          <a:xfrm>
            <a:off x="310033" y="419918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BF759448-11F2-B85D-C608-A93B2F3155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11" y="275893"/>
            <a:ext cx="4357504" cy="108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1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47A6A-D312-55D5-5DBB-91FC4650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C8DB5243-1D86-6862-72F5-36BCC724E517}"/>
              </a:ext>
            </a:extLst>
          </p:cNvPr>
          <p:cNvSpPr/>
          <p:nvPr/>
        </p:nvSpPr>
        <p:spPr>
          <a:xfrm>
            <a:off x="1151718" y="1041503"/>
            <a:ext cx="10080000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1A743A1C-ABBC-F8A6-E64D-0FFC27A5E8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Vervolg Thematafel Energiemonitoring</a:t>
            </a: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D2D80E0-B707-05D9-41F1-D3845AA44979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F1D7BDD3-8B9A-BF5D-648B-673308F691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80F04CDC-589D-EAA3-924B-1F43A1409A30}"/>
              </a:ext>
            </a:extLst>
          </p:cNvPr>
          <p:cNvSpPr txBox="1"/>
          <p:nvPr/>
        </p:nvSpPr>
        <p:spPr>
          <a:xfrm>
            <a:off x="1388258" y="1279872"/>
            <a:ext cx="9199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Vervolg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825C9A2-736D-4D06-3DFC-8174D1D7C4BF}"/>
              </a:ext>
            </a:extLst>
          </p:cNvPr>
          <p:cNvSpPr txBox="1"/>
          <p:nvPr/>
        </p:nvSpPr>
        <p:spPr>
          <a:xfrm>
            <a:off x="1763697" y="1812974"/>
            <a:ext cx="882419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eerste thematafel leverde goede inhoudelijke resultaten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Inmiddels is een stappenplan uitgewerkt voor het toepassen van energiemonitoring voor DGAM in de praktijk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Dit plan maakt gebruik van door de DGAM teams opgestelde producten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Voorgesteld vervolg is op twee objecten deze aanpak testen in een </a:t>
            </a:r>
            <a:r>
              <a:rPr lang="nl-NL" dirty="0" err="1"/>
              <a:t>proof</a:t>
            </a:r>
            <a:r>
              <a:rPr lang="nl-NL" dirty="0"/>
              <a:t> of Value. Voorkeur voor Kruiswaterbruggen, A73, Gemaal IJmuiden of sluis Empel. Hier zijn namelijk al een aantal stappen gezet (o.a. verbinding).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Vervolgens deze als ‘</a:t>
            </a:r>
            <a:r>
              <a:rPr lang="nl-NL" dirty="0" err="1"/>
              <a:t>proof</a:t>
            </a:r>
            <a:r>
              <a:rPr lang="nl-NL" dirty="0"/>
              <a:t> of </a:t>
            </a:r>
            <a:r>
              <a:rPr lang="nl-NL" dirty="0" err="1"/>
              <a:t>value</a:t>
            </a:r>
            <a:r>
              <a:rPr lang="nl-NL" dirty="0"/>
              <a:t>’ presenteren en </a:t>
            </a:r>
            <a:r>
              <a:rPr lang="nl-NL" dirty="0" err="1"/>
              <a:t>lessons</a:t>
            </a:r>
            <a:r>
              <a:rPr lang="nl-NL" dirty="0"/>
              <a:t> </a:t>
            </a:r>
            <a:r>
              <a:rPr lang="nl-NL" dirty="0" err="1"/>
              <a:t>learned</a:t>
            </a:r>
            <a:r>
              <a:rPr lang="nl-NL" dirty="0"/>
              <a:t> delen in een volgende thematafel. Tot die tijd is er geen inhoudelijke noodzaak voor het organiseren van een thematafel.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852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FBADF-805F-193C-879F-4FFD646C4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BF14A597-7569-72B8-AB2D-85E9EE89DBEB}"/>
              </a:ext>
            </a:extLst>
          </p:cNvPr>
          <p:cNvSpPr/>
          <p:nvPr/>
        </p:nvSpPr>
        <p:spPr>
          <a:xfrm>
            <a:off x="1151718" y="1041503"/>
            <a:ext cx="10080000" cy="5092597"/>
          </a:xfrm>
          <a:prstGeom prst="rect">
            <a:avLst/>
          </a:prstGeom>
          <a:solidFill>
            <a:srgbClr val="8FD4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9BE4C0B9-6244-E478-DC93-08A0E63E0C5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04000" cy="828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0" lvl="0" algn="l" defTabSz="9144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endParaRPr kumimoji="0" lang="nl-N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113" marR="0" lvl="0" algn="l" defTabSz="914400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Vervolg Thematafel energiemonitoring</a:t>
            </a: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stappenplan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5100" algn="l"/>
              </a:tabLst>
              <a:defRPr/>
            </a:pPr>
            <a:r>
              <a:rPr lang="nl-NL" sz="32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  <a:r>
              <a:rPr lang="nl-NL" sz="2000" b="1" i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Gedreven Asset Management</a:t>
            </a:r>
            <a:endParaRPr kumimoji="0" lang="nl-NL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AA7DEB40-705E-9E7B-4048-69AD98DBF23B}"/>
              </a:ext>
            </a:extLst>
          </p:cNvPr>
          <p:cNvSpPr/>
          <p:nvPr/>
        </p:nvSpPr>
        <p:spPr>
          <a:xfrm>
            <a:off x="1167518" y="6182057"/>
            <a:ext cx="4466039" cy="659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Afbeelding met schermopname, Lettertype, Graphics, tekst&#10;&#10;Door AI gegenereerde inhoud is mogelijk onjuist.">
            <a:extLst>
              <a:ext uri="{FF2B5EF4-FFF2-40B4-BE49-F238E27FC236}">
                <a16:creationId xmlns:a16="http://schemas.microsoft.com/office/drawing/2014/main" id="{4482E6D7-2A24-CAB2-9EFB-842BFFDB61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96" y="6038032"/>
            <a:ext cx="4357504" cy="1089376"/>
          </a:xfrm>
          <a:prstGeom prst="rect">
            <a:avLst/>
          </a:prstGeom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F0E0D88F-28EA-B48C-F591-DC8ED8FFB02C}"/>
              </a:ext>
            </a:extLst>
          </p:cNvPr>
          <p:cNvSpPr/>
          <p:nvPr/>
        </p:nvSpPr>
        <p:spPr>
          <a:xfrm>
            <a:off x="1408000" y="1312686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dirty="0"/>
              <a:t>Doel</a:t>
            </a:r>
            <a:r>
              <a:rPr lang="nl-NL" dirty="0"/>
              <a:t> bepalen</a:t>
            </a:r>
            <a:endParaRPr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1DE8CDF-7896-25A2-A07A-4E28BF20C244}"/>
              </a:ext>
            </a:extLst>
          </p:cNvPr>
          <p:cNvSpPr/>
          <p:nvPr/>
        </p:nvSpPr>
        <p:spPr>
          <a:xfrm>
            <a:off x="4043386" y="1312686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dirty="0"/>
              <a:t>Business</a:t>
            </a:r>
            <a:r>
              <a:rPr lang="nl-NL" dirty="0"/>
              <a:t>-</a:t>
            </a:r>
            <a:r>
              <a:rPr dirty="0"/>
              <a:t>case</a:t>
            </a:r>
            <a:r>
              <a:rPr lang="nl-NL" dirty="0"/>
              <a:t> maken</a:t>
            </a:r>
            <a:endParaRPr dirty="0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4E3BD131-3BCF-2201-33B2-227FCCDEEB91}"/>
              </a:ext>
            </a:extLst>
          </p:cNvPr>
          <p:cNvSpPr/>
          <p:nvPr/>
        </p:nvSpPr>
        <p:spPr>
          <a:xfrm>
            <a:off x="6678772" y="1312686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dirty="0" err="1"/>
              <a:t>Implemen</a:t>
            </a:r>
            <a:r>
              <a:rPr lang="nl-NL" dirty="0"/>
              <a:t>-</a:t>
            </a:r>
            <a:r>
              <a:rPr dirty="0" err="1"/>
              <a:t>tatieplan</a:t>
            </a:r>
            <a:endParaRPr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C5C529BD-62C8-A223-CC5F-A43B2C9747E2}"/>
              </a:ext>
            </a:extLst>
          </p:cNvPr>
          <p:cNvSpPr/>
          <p:nvPr/>
        </p:nvSpPr>
        <p:spPr>
          <a:xfrm>
            <a:off x="9314159" y="1312686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Technisch realiseren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8F2E48FC-3D60-C535-62D3-AA0355BEE083}"/>
              </a:ext>
            </a:extLst>
          </p:cNvPr>
          <p:cNvSpPr/>
          <p:nvPr/>
        </p:nvSpPr>
        <p:spPr>
          <a:xfrm>
            <a:off x="1408000" y="4053589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ontsluiten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EA035E1D-BFC9-898E-4B55-E0962F6924B7}"/>
              </a:ext>
            </a:extLst>
          </p:cNvPr>
          <p:cNvSpPr/>
          <p:nvPr/>
        </p:nvSpPr>
        <p:spPr>
          <a:xfrm>
            <a:off x="4043386" y="4053589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t>Baseline inleren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D6CACC02-F80E-E113-1E57-B09B2E596314}"/>
              </a:ext>
            </a:extLst>
          </p:cNvPr>
          <p:cNvSpPr/>
          <p:nvPr/>
        </p:nvSpPr>
        <p:spPr>
          <a:xfrm>
            <a:off x="6678772" y="4053589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t>Operationeel inregelen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E3AD9817-1EA7-DE06-1B2D-16E5E2AD5DEA}"/>
              </a:ext>
            </a:extLst>
          </p:cNvPr>
          <p:cNvSpPr/>
          <p:nvPr/>
        </p:nvSpPr>
        <p:spPr>
          <a:xfrm>
            <a:off x="9314159" y="4053589"/>
            <a:ext cx="1371600" cy="640080"/>
          </a:xfrm>
          <a:prstGeom prst="rect">
            <a:avLst/>
          </a:prstGeom>
          <a:solidFill>
            <a:srgbClr val="0070C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dirty="0"/>
              <a:t>Continu </a:t>
            </a:r>
            <a:r>
              <a:rPr dirty="0" err="1"/>
              <a:t>verbeteren</a:t>
            </a:r>
            <a:endParaRPr dirty="0"/>
          </a:p>
        </p:txBody>
      </p: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A5D2F5D1-8772-4412-2104-5781F5BD4C8F}"/>
              </a:ext>
            </a:extLst>
          </p:cNvPr>
          <p:cNvCxnSpPr/>
          <p:nvPr/>
        </p:nvCxnSpPr>
        <p:spPr>
          <a:xfrm>
            <a:off x="2779600" y="161720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Rechte verbindingslijn met pijl 18">
            <a:extLst>
              <a:ext uri="{FF2B5EF4-FFF2-40B4-BE49-F238E27FC236}">
                <a16:creationId xmlns:a16="http://schemas.microsoft.com/office/drawing/2014/main" id="{1F7738BC-4716-6C28-E790-15941693D304}"/>
              </a:ext>
            </a:extLst>
          </p:cNvPr>
          <p:cNvCxnSpPr/>
          <p:nvPr/>
        </p:nvCxnSpPr>
        <p:spPr>
          <a:xfrm>
            <a:off x="5414986" y="161720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24D51FE1-9B09-30E6-2259-FCE82D4684D2}"/>
              </a:ext>
            </a:extLst>
          </p:cNvPr>
          <p:cNvCxnSpPr/>
          <p:nvPr/>
        </p:nvCxnSpPr>
        <p:spPr>
          <a:xfrm>
            <a:off x="8050373" y="161720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2418D5E5-563E-9DB4-5400-DABDCA97CC64}"/>
              </a:ext>
            </a:extLst>
          </p:cNvPr>
          <p:cNvCxnSpPr/>
          <p:nvPr/>
        </p:nvCxnSpPr>
        <p:spPr>
          <a:xfrm>
            <a:off x="2779600" y="438433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Rechte verbindingslijn met pijl 21">
            <a:extLst>
              <a:ext uri="{FF2B5EF4-FFF2-40B4-BE49-F238E27FC236}">
                <a16:creationId xmlns:a16="http://schemas.microsoft.com/office/drawing/2014/main" id="{2DD9BCB2-7A0D-C3DC-E149-AC4C67BCF3D4}"/>
              </a:ext>
            </a:extLst>
          </p:cNvPr>
          <p:cNvCxnSpPr/>
          <p:nvPr/>
        </p:nvCxnSpPr>
        <p:spPr>
          <a:xfrm>
            <a:off x="5414986" y="438433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Rechte verbindingslijn met pijl 22">
            <a:extLst>
              <a:ext uri="{FF2B5EF4-FFF2-40B4-BE49-F238E27FC236}">
                <a16:creationId xmlns:a16="http://schemas.microsoft.com/office/drawing/2014/main" id="{A76BCC7C-8544-2BC1-B3DA-8CD3BB0D75C6}"/>
              </a:ext>
            </a:extLst>
          </p:cNvPr>
          <p:cNvCxnSpPr/>
          <p:nvPr/>
        </p:nvCxnSpPr>
        <p:spPr>
          <a:xfrm>
            <a:off x="8050373" y="4384333"/>
            <a:ext cx="1263786" cy="0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Tekstvak 23">
            <a:extLst>
              <a:ext uri="{FF2B5EF4-FFF2-40B4-BE49-F238E27FC236}">
                <a16:creationId xmlns:a16="http://schemas.microsoft.com/office/drawing/2014/main" id="{914A154A-5682-25AD-2615-AADB741A2178}"/>
              </a:ext>
            </a:extLst>
          </p:cNvPr>
          <p:cNvSpPr txBox="1"/>
          <p:nvPr/>
        </p:nvSpPr>
        <p:spPr>
          <a:xfrm>
            <a:off x="1300817" y="2123524"/>
            <a:ext cx="158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Doel van energiemonitoring op het object bepalen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1887162-1CF8-442A-D6EF-9CF3D4A656A6}"/>
              </a:ext>
            </a:extLst>
          </p:cNvPr>
          <p:cNvSpPr txBox="1"/>
          <p:nvPr/>
        </p:nvSpPr>
        <p:spPr>
          <a:xfrm>
            <a:off x="3936203" y="2124783"/>
            <a:ext cx="1585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nl-NL" dirty="0">
                <a:solidFill>
                  <a:schemeClr val="tx1"/>
                </a:solidFill>
              </a:rPr>
              <a:t>Business case invullen; inzichtelijk maken kosten en baten, zowel financieel als leerpotentieel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B353DBC-6EE7-EF10-2AF7-EB986EB164F4}"/>
              </a:ext>
            </a:extLst>
          </p:cNvPr>
          <p:cNvSpPr txBox="1"/>
          <p:nvPr/>
        </p:nvSpPr>
        <p:spPr>
          <a:xfrm>
            <a:off x="6422490" y="2124783"/>
            <a:ext cx="18841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Bezetting team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Uitwerking stappen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Planning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Randvoorwaarden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Risico’s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Communicatie met omgeving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7BAA331A-3673-0F7B-C90F-484B281C43EB}"/>
              </a:ext>
            </a:extLst>
          </p:cNvPr>
          <p:cNvSpPr txBox="1"/>
          <p:nvPr/>
        </p:nvSpPr>
        <p:spPr>
          <a:xfrm>
            <a:off x="9206975" y="2126042"/>
            <a:ext cx="158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Installeren van de hardware, projectspecifieke aanpak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9A6CA727-0EC5-8576-C7B2-FF8F495D1C7A}"/>
              </a:ext>
            </a:extLst>
          </p:cNvPr>
          <p:cNvSpPr txBox="1"/>
          <p:nvPr/>
        </p:nvSpPr>
        <p:spPr>
          <a:xfrm>
            <a:off x="1300816" y="4794425"/>
            <a:ext cx="1759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Volgen stappenplan uit ‘beschrijving standaard inwinketen’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F25F165C-1591-68ED-B4D0-368F28E2654B}"/>
              </a:ext>
            </a:extLst>
          </p:cNvPr>
          <p:cNvSpPr txBox="1"/>
          <p:nvPr/>
        </p:nvSpPr>
        <p:spPr>
          <a:xfrm>
            <a:off x="3936203" y="4795684"/>
            <a:ext cx="158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Basis-hoeveelheid data verzamelen en normaallijnen bepalen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7FECC845-EC16-A3D0-0281-C544BE3CA71D}"/>
              </a:ext>
            </a:extLst>
          </p:cNvPr>
          <p:cNvSpPr txBox="1"/>
          <p:nvPr/>
        </p:nvSpPr>
        <p:spPr>
          <a:xfrm>
            <a:off x="6571589" y="4795684"/>
            <a:ext cx="1585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Opleiden gebruikers, opnemen in primaire proces van organisatie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75B8CD6F-72FE-44F8-913D-2918B77E91A2}"/>
              </a:ext>
            </a:extLst>
          </p:cNvPr>
          <p:cNvSpPr txBox="1"/>
          <p:nvPr/>
        </p:nvSpPr>
        <p:spPr>
          <a:xfrm>
            <a:off x="9206975" y="4796943"/>
            <a:ext cx="158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Bestendigen gebruik </a:t>
            </a:r>
            <a:r>
              <a:rPr lang="nl-NL" sz="1200" dirty="0" err="1"/>
              <a:t>tooling</a:t>
            </a:r>
            <a:r>
              <a:rPr lang="nl-NL" sz="1200" dirty="0"/>
              <a:t> in de praktijk i.s.m. DGAM Doen</a:t>
            </a:r>
          </a:p>
        </p:txBody>
      </p:sp>
      <p:sp>
        <p:nvSpPr>
          <p:cNvPr id="32" name="Stroomdiagram: Document 31">
            <a:extLst>
              <a:ext uri="{FF2B5EF4-FFF2-40B4-BE49-F238E27FC236}">
                <a16:creationId xmlns:a16="http://schemas.microsoft.com/office/drawing/2014/main" id="{75DFE872-38E9-4548-8E10-B5BC29645B17}"/>
              </a:ext>
            </a:extLst>
          </p:cNvPr>
          <p:cNvSpPr/>
          <p:nvPr/>
        </p:nvSpPr>
        <p:spPr>
          <a:xfrm>
            <a:off x="2226438" y="2859737"/>
            <a:ext cx="1034922" cy="645324"/>
          </a:xfrm>
          <a:prstGeom prst="flowChartDocument">
            <a:avLst/>
          </a:prstGeom>
          <a:solidFill>
            <a:srgbClr val="A6D5C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 err="1"/>
              <a:t>Obv</a:t>
            </a:r>
            <a:r>
              <a:rPr lang="nl-NL" sz="1100" dirty="0"/>
              <a:t> template uit sessie 1</a:t>
            </a:r>
          </a:p>
        </p:txBody>
      </p:sp>
      <p:sp>
        <p:nvSpPr>
          <p:cNvPr id="33" name="Stroomdiagram: Document 32">
            <a:extLst>
              <a:ext uri="{FF2B5EF4-FFF2-40B4-BE49-F238E27FC236}">
                <a16:creationId xmlns:a16="http://schemas.microsoft.com/office/drawing/2014/main" id="{EC841AD6-914D-5FA5-DD54-9FCB8DCFC835}"/>
              </a:ext>
            </a:extLst>
          </p:cNvPr>
          <p:cNvSpPr/>
          <p:nvPr/>
        </p:nvSpPr>
        <p:spPr>
          <a:xfrm>
            <a:off x="5061078" y="3333194"/>
            <a:ext cx="1034922" cy="645324"/>
          </a:xfrm>
          <a:prstGeom prst="flowChartDocument">
            <a:avLst/>
          </a:prstGeom>
          <a:solidFill>
            <a:srgbClr val="A6D5C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Zie </a:t>
            </a:r>
            <a:r>
              <a:rPr lang="nl-NL" sz="1100" dirty="0" err="1"/>
              <a:t>excel</a:t>
            </a:r>
            <a:r>
              <a:rPr lang="nl-NL" sz="1100" dirty="0"/>
              <a:t>-template</a:t>
            </a:r>
          </a:p>
        </p:txBody>
      </p:sp>
      <p:sp>
        <p:nvSpPr>
          <p:cNvPr id="34" name="Stroomdiagram: Document 33">
            <a:extLst>
              <a:ext uri="{FF2B5EF4-FFF2-40B4-BE49-F238E27FC236}">
                <a16:creationId xmlns:a16="http://schemas.microsoft.com/office/drawing/2014/main" id="{0DB79E93-4B13-2010-FAEF-76410844614F}"/>
              </a:ext>
            </a:extLst>
          </p:cNvPr>
          <p:cNvSpPr/>
          <p:nvPr/>
        </p:nvSpPr>
        <p:spPr>
          <a:xfrm>
            <a:off x="2376570" y="5344965"/>
            <a:ext cx="1181969" cy="645324"/>
          </a:xfrm>
          <a:prstGeom prst="flowChartDocument">
            <a:avLst/>
          </a:prstGeom>
          <a:solidFill>
            <a:srgbClr val="A6D5C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‘beschrijving standaard inwinketen’</a:t>
            </a:r>
          </a:p>
        </p:txBody>
      </p:sp>
      <p:sp>
        <p:nvSpPr>
          <p:cNvPr id="36" name="Stroomdiagram: Document 35">
            <a:extLst>
              <a:ext uri="{FF2B5EF4-FFF2-40B4-BE49-F238E27FC236}">
                <a16:creationId xmlns:a16="http://schemas.microsoft.com/office/drawing/2014/main" id="{64B1A10A-0D49-CF26-EDAF-556551370DEE}"/>
              </a:ext>
            </a:extLst>
          </p:cNvPr>
          <p:cNvSpPr/>
          <p:nvPr/>
        </p:nvSpPr>
        <p:spPr>
          <a:xfrm>
            <a:off x="5029427" y="5446917"/>
            <a:ext cx="1181969" cy="645324"/>
          </a:xfrm>
          <a:prstGeom prst="flowChartDocument">
            <a:avLst/>
          </a:prstGeom>
          <a:solidFill>
            <a:srgbClr val="A6D5C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Testen </a:t>
            </a:r>
            <a:r>
              <a:rPr lang="nl-NL" sz="1100" dirty="0" err="1"/>
              <a:t>cf</a:t>
            </a:r>
            <a:r>
              <a:rPr lang="nl-NL" sz="1100" dirty="0"/>
              <a:t> </a:t>
            </a:r>
            <a:r>
              <a:rPr lang="nl-NL" sz="1100" dirty="0" err="1"/>
              <a:t>funct</a:t>
            </a:r>
            <a:r>
              <a:rPr lang="nl-NL" sz="1100" dirty="0"/>
              <a:t>. Eisen EWF</a:t>
            </a:r>
          </a:p>
        </p:txBody>
      </p:sp>
    </p:spTree>
    <p:extLst>
      <p:ext uri="{BB962C8B-B14F-4D97-AF65-F5344CB8AC3E}">
        <p14:creationId xmlns:p14="http://schemas.microsoft.com/office/powerpoint/2010/main" val="51540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 animBg="1"/>
      <p:bldP spid="34" grpId="0" animBg="1"/>
      <p:bldP spid="36" grpId="0" animBg="1"/>
    </p:bldLst>
  </p:timing>
</p:sld>
</file>

<file path=ppt/theme/theme1.xml><?xml version="1.0" encoding="utf-8"?>
<a:theme xmlns:a="http://schemas.openxmlformats.org/drawingml/2006/main" name="RWS 16:9 NL">
  <a:themeElements>
    <a:clrScheme name="RWS">
      <a:dk1>
        <a:srgbClr val="000000"/>
      </a:dk1>
      <a:lt1>
        <a:srgbClr val="FFFFFF"/>
      </a:lt1>
      <a:dk2>
        <a:srgbClr val="007BC7"/>
      </a:dk2>
      <a:lt2>
        <a:srgbClr val="FFFFFF"/>
      </a:lt2>
      <a:accent1>
        <a:srgbClr val="007BC7"/>
      </a:accent1>
      <a:accent2>
        <a:srgbClr val="F9E11E"/>
      </a:accent2>
      <a:accent3>
        <a:srgbClr val="000000"/>
      </a:accent3>
      <a:accent4>
        <a:srgbClr val="007BC7"/>
      </a:accent4>
      <a:accent5>
        <a:srgbClr val="F9E11E"/>
      </a:accent5>
      <a:accent6>
        <a:srgbClr val="000000"/>
      </a:accent6>
      <a:hlink>
        <a:srgbClr val="007BC7"/>
      </a:hlink>
      <a:folHlink>
        <a:srgbClr val="007BC7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WS_Powerpoint_16x9_NL_v7 [Read-Only]" id="{2BCCA983-5322-48DC-BF4C-04F4FB9569A0}" vid="{1C9EABB5-911C-4521-B1B6-2157135CE51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DDB7772CAEE647BF954D7254722ABB" ma:contentTypeVersion="12" ma:contentTypeDescription="Een nieuw document maken." ma:contentTypeScope="" ma:versionID="596f288d06f9ea684177f528579e890d">
  <xsd:schema xmlns:xsd="http://www.w3.org/2001/XMLSchema" xmlns:xs="http://www.w3.org/2001/XMLSchema" xmlns:p="http://schemas.microsoft.com/office/2006/metadata/properties" xmlns:ns2="a1f2c2d0-2fa2-4728-b223-526fa1b32300" xmlns:ns3="be7b80f6-6ddc-433a-95c4-902523311490" targetNamespace="http://schemas.microsoft.com/office/2006/metadata/properties" ma:root="true" ma:fieldsID="b63ac2f3ad7bcac66e0b28dba99c37a3" ns2:_="" ns3:_="">
    <xsd:import namespace="a1f2c2d0-2fa2-4728-b223-526fa1b32300"/>
    <xsd:import namespace="be7b80f6-6ddc-433a-95c4-9025233114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Toelichting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f2c2d0-2fa2-4728-b223-526fa1b323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oelichting" ma:index="11" nillable="true" ma:displayName="Toelichting" ma:description="Hier tref je lijst met genodigden / degene die je moet bellen" ma:format="Dropdown" ma:internalName="Toelichting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33eec08a-436e-4b19-80c3-1db5189da5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7b80f6-6ddc-433a-95c4-90252331149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389dd87-e216-4ae6-b889-147151aa09d6}" ma:internalName="TaxCatchAll" ma:showField="CatchAllData" ma:web="be7b80f6-6ddc-433a-95c4-9025233114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7b80f6-6ddc-433a-95c4-902523311490" xsi:nil="true"/>
    <Toelichting xmlns="a1f2c2d0-2fa2-4728-b223-526fa1b32300" xsi:nil="true"/>
    <lcf76f155ced4ddcb4097134ff3c332f xmlns="a1f2c2d0-2fa2-4728-b223-526fa1b323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B8AED6-67AE-407E-8C56-5CF8B1AB5E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34DCD3-3B38-4960-B27B-65E3D182A0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f2c2d0-2fa2-4728-b223-526fa1b32300"/>
    <ds:schemaRef ds:uri="be7b80f6-6ddc-433a-95c4-9025233114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79CB95-A1EC-4E17-991D-1584DCF2443D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a1f2c2d0-2fa2-4728-b223-526fa1b32300"/>
    <ds:schemaRef ds:uri="http://schemas.microsoft.com/office/2006/metadata/properties"/>
    <ds:schemaRef ds:uri="http://schemas.microsoft.com/office/2006/documentManagement/types"/>
    <ds:schemaRef ds:uri="be7b80f6-6ddc-433a-95c4-902523311490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187d8bc4-c3be-4e6b-b13b-730ed2bbb8bc}" enabled="0" method="" siteId="{187d8bc4-c3be-4e6b-b13b-730ed2bbb8bc}" removed="1"/>
  <clbl:label id="{37276b06-72c2-4081-996b-9af57fe26b63}" enabled="1" method="Standard" siteId="{ac843cea-7a2b-4dc6-9f37-919c3e210fe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5229</TotalTime>
  <Words>939</Words>
  <Application>Microsoft Office PowerPoint</Application>
  <PresentationFormat>Breedbeeld</PresentationFormat>
  <Paragraphs>150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RWS 16:9 NL</vt:lpstr>
      <vt:lpstr>   Thematafel energiemonitoring resultaten + vervolg </vt:lpstr>
      <vt:lpstr>PowerPoint-presentatie</vt:lpstr>
      <vt:lpstr>PowerPoint-presentatie</vt:lpstr>
      <vt:lpstr>PowerPoint-presentatie</vt:lpstr>
      <vt:lpstr>PowerPoint-presentatie</vt:lpstr>
      <vt:lpstr>PowerPoint-presentatie</vt:lpstr>
      <vt:lpstr>   Thematafel energiemonitoring vervolg </vt:lpstr>
      <vt:lpstr>PowerPoint-presentatie</vt:lpstr>
      <vt:lpstr>PowerPoint-presentatie</vt:lpstr>
    </vt:vector>
  </TitlesOfParts>
  <Company>Rijkswaterstaat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</dc:title>
  <dc:creator>martijn.marijnen@croonwolterendros.nl</dc:creator>
  <cp:lastModifiedBy>Marijnen, Martijn</cp:lastModifiedBy>
  <cp:revision>709</cp:revision>
  <dcterms:created xsi:type="dcterms:W3CDTF">2024-03-08T14:19:00Z</dcterms:created>
  <dcterms:modified xsi:type="dcterms:W3CDTF">2026-05-12T09:04:41Z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0x01010032DDB7772CAEE647BF954D7254722ABB</vt:lpwstr>
  </property>
  <property fmtid="{D5CDD505-2E9C-101B-9397-08002B2CF9AE}" pid="3" name="_dlc_DocIdItemGuid">
    <vt:lpwstr>060beda8-5fe1-4236-b9c8-4103554719d5</vt:lpwstr>
  </property>
  <property fmtid="{D5CDD505-2E9C-101B-9397-08002B2CF9AE}" pid="4" name="MediaServiceImageTags">
    <vt:lpwstr/>
  </property>
</Properties>
</file>